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4" r:id="rId4"/>
    <p:sldMasterId id="2147483719" r:id="rId5"/>
    <p:sldMasterId id="2147483731" r:id="rId6"/>
    <p:sldMasterId id="2147483746" r:id="rId7"/>
  </p:sldMasterIdLst>
  <p:notesMasterIdLst>
    <p:notesMasterId r:id="rId66"/>
  </p:notesMasterIdLst>
  <p:sldIdLst>
    <p:sldId id="256" r:id="rId8"/>
    <p:sldId id="365" r:id="rId9"/>
    <p:sldId id="6662" r:id="rId10"/>
    <p:sldId id="383" r:id="rId11"/>
    <p:sldId id="385" r:id="rId12"/>
    <p:sldId id="386" r:id="rId13"/>
    <p:sldId id="366" r:id="rId14"/>
    <p:sldId id="284" r:id="rId15"/>
    <p:sldId id="356" r:id="rId16"/>
    <p:sldId id="357" r:id="rId17"/>
    <p:sldId id="355" r:id="rId18"/>
    <p:sldId id="358" r:id="rId19"/>
    <p:sldId id="359" r:id="rId20"/>
    <p:sldId id="360" r:id="rId21"/>
    <p:sldId id="362" r:id="rId22"/>
    <p:sldId id="361" r:id="rId23"/>
    <p:sldId id="339" r:id="rId24"/>
    <p:sldId id="349" r:id="rId25"/>
    <p:sldId id="350" r:id="rId26"/>
    <p:sldId id="351" r:id="rId27"/>
    <p:sldId id="352" r:id="rId28"/>
    <p:sldId id="353" r:id="rId29"/>
    <p:sldId id="368" r:id="rId30"/>
    <p:sldId id="342" r:id="rId31"/>
    <p:sldId id="343" r:id="rId32"/>
    <p:sldId id="344" r:id="rId33"/>
    <p:sldId id="364" r:id="rId34"/>
    <p:sldId id="363" r:id="rId35"/>
    <p:sldId id="6650" r:id="rId36"/>
    <p:sldId id="2676" r:id="rId37"/>
    <p:sldId id="2672" r:id="rId38"/>
    <p:sldId id="6655" r:id="rId39"/>
    <p:sldId id="2677" r:id="rId40"/>
    <p:sldId id="6654" r:id="rId41"/>
    <p:sldId id="6657" r:id="rId42"/>
    <p:sldId id="2675" r:id="rId43"/>
    <p:sldId id="6656" r:id="rId44"/>
    <p:sldId id="6652" r:id="rId45"/>
    <p:sldId id="2673" r:id="rId46"/>
    <p:sldId id="6658" r:id="rId47"/>
    <p:sldId id="367" r:id="rId48"/>
    <p:sldId id="6651" r:id="rId49"/>
    <p:sldId id="374" r:id="rId50"/>
    <p:sldId id="371" r:id="rId51"/>
    <p:sldId id="370" r:id="rId52"/>
    <p:sldId id="372" r:id="rId53"/>
    <p:sldId id="376" r:id="rId54"/>
    <p:sldId id="373" r:id="rId55"/>
    <p:sldId id="375" r:id="rId56"/>
    <p:sldId id="377" r:id="rId57"/>
    <p:sldId id="378" r:id="rId58"/>
    <p:sldId id="379" r:id="rId59"/>
    <p:sldId id="380" r:id="rId60"/>
    <p:sldId id="381" r:id="rId61"/>
    <p:sldId id="382" r:id="rId62"/>
    <p:sldId id="384" r:id="rId63"/>
    <p:sldId id="6659" r:id="rId64"/>
    <p:sldId id="345" r:id="rId6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1419"/>
        </a:solidFill>
        <a:effectLst/>
        <a:uFillTx/>
        <a:latin typeface="Bernina Sans Light"/>
        <a:ea typeface="Bernina Sans Light"/>
        <a:cs typeface="Bernina Sans Light"/>
        <a:sym typeface="Bernina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AFD61-4E5F-99A9-91CB-370245108887}" v="1" dt="2020-02-04T16:51:36.078"/>
    <p1510:client id="{79D9394A-2B6B-410C-BFA9-7285692E5FBA}" v="407" dt="2020-02-04T19:02:00.96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FF"/>
          </a:solidFill>
        </a:fill>
      </a:tcStyle>
    </a:wholeTbl>
    <a:band2H>
      <a:tcTxStyle/>
      <a:tcStyle>
        <a:tcBdr/>
        <a:fill>
          <a:solidFill>
            <a:srgbClr val="E7EEFF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E5"/>
          </a:solidFill>
        </a:fill>
      </a:tcStyle>
    </a:wholeTbl>
    <a:band2H>
      <a:tcTxStyle/>
      <a:tcStyle>
        <a:tcBdr/>
        <a:fill>
          <a:solidFill>
            <a:srgbClr val="E9E8F2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6E7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F1419"/>
              </a:solidFill>
              <a:prstDash val="solid"/>
              <a:round/>
            </a:ln>
          </a:top>
          <a:bottom>
            <a:ln w="254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F1419"/>
              </a:solidFill>
              <a:prstDash val="solid"/>
              <a:round/>
            </a:ln>
          </a:top>
          <a:bottom>
            <a:ln w="254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B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1419"/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1419"/>
          </a:solidFill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141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0F1419"/>
              </a:solidFill>
              <a:prstDash val="solid"/>
              <a:round/>
            </a:ln>
          </a:left>
          <a:right>
            <a:ln w="12700" cap="flat">
              <a:solidFill>
                <a:srgbClr val="0F1419"/>
              </a:solidFill>
              <a:prstDash val="solid"/>
              <a:round/>
            </a:ln>
          </a:right>
          <a:top>
            <a:ln w="12700" cap="flat">
              <a:solidFill>
                <a:srgbClr val="0F1419"/>
              </a:solidFill>
              <a:prstDash val="solid"/>
              <a:round/>
            </a:ln>
          </a:top>
          <a:bottom>
            <a:ln w="127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solidFill>
                <a:srgbClr val="0F1419"/>
              </a:solidFill>
              <a:prstDash val="solid"/>
              <a:round/>
            </a:ln>
          </a:insideH>
          <a:insideV>
            <a:ln w="12700" cap="flat">
              <a:solidFill>
                <a:srgbClr val="0F1419"/>
              </a:solidFill>
              <a:prstDash val="solid"/>
              <a:round/>
            </a:ln>
          </a:insideV>
        </a:tcBdr>
        <a:fill>
          <a:solidFill>
            <a:srgbClr val="0F1419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0F1419"/>
              </a:solidFill>
              <a:prstDash val="solid"/>
              <a:round/>
            </a:ln>
          </a:left>
          <a:right>
            <a:ln w="12700" cap="flat">
              <a:solidFill>
                <a:srgbClr val="0F1419"/>
              </a:solidFill>
              <a:prstDash val="solid"/>
              <a:round/>
            </a:ln>
          </a:right>
          <a:top>
            <a:ln w="12700" cap="flat">
              <a:solidFill>
                <a:srgbClr val="0F1419"/>
              </a:solidFill>
              <a:prstDash val="solid"/>
              <a:round/>
            </a:ln>
          </a:top>
          <a:bottom>
            <a:ln w="127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solidFill>
                <a:srgbClr val="0F1419"/>
              </a:solidFill>
              <a:prstDash val="solid"/>
              <a:round/>
            </a:ln>
          </a:insideH>
          <a:insideV>
            <a:ln w="12700" cap="flat">
              <a:solidFill>
                <a:srgbClr val="0F1419"/>
              </a:solidFill>
              <a:prstDash val="solid"/>
              <a:round/>
            </a:ln>
          </a:insideV>
        </a:tcBdr>
        <a:fill>
          <a:solidFill>
            <a:srgbClr val="0F1419">
              <a:alpha val="20000"/>
            </a:srgbClr>
          </a:solidFill>
        </a:fill>
      </a:tcStyle>
    </a:firstCol>
    <a:lastRow>
      <a:tcTxStyle b="on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0F1419"/>
              </a:solidFill>
              <a:prstDash val="solid"/>
              <a:round/>
            </a:ln>
          </a:left>
          <a:right>
            <a:ln w="12700" cap="flat">
              <a:solidFill>
                <a:srgbClr val="0F1419"/>
              </a:solidFill>
              <a:prstDash val="solid"/>
              <a:round/>
            </a:ln>
          </a:right>
          <a:top>
            <a:ln w="50800" cap="flat">
              <a:solidFill>
                <a:srgbClr val="0F1419"/>
              </a:solidFill>
              <a:prstDash val="solid"/>
              <a:round/>
            </a:ln>
          </a:top>
          <a:bottom>
            <a:ln w="127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solidFill>
                <a:srgbClr val="0F1419"/>
              </a:solidFill>
              <a:prstDash val="solid"/>
              <a:round/>
            </a:ln>
          </a:insideH>
          <a:insideV>
            <a:ln w="12700" cap="flat">
              <a:solidFill>
                <a:srgbClr val="0F141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ernina Sans Light"/>
          <a:ea typeface="Bernina Sans Light"/>
          <a:cs typeface="Bernina Sans Light"/>
        </a:font>
        <a:srgbClr val="0F1419"/>
      </a:tcTxStyle>
      <a:tcStyle>
        <a:tcBdr>
          <a:left>
            <a:ln w="12700" cap="flat">
              <a:solidFill>
                <a:srgbClr val="0F1419"/>
              </a:solidFill>
              <a:prstDash val="solid"/>
              <a:round/>
            </a:ln>
          </a:left>
          <a:right>
            <a:ln w="12700" cap="flat">
              <a:solidFill>
                <a:srgbClr val="0F1419"/>
              </a:solidFill>
              <a:prstDash val="solid"/>
              <a:round/>
            </a:ln>
          </a:right>
          <a:top>
            <a:ln w="12700" cap="flat">
              <a:solidFill>
                <a:srgbClr val="0F1419"/>
              </a:solidFill>
              <a:prstDash val="solid"/>
              <a:round/>
            </a:ln>
          </a:top>
          <a:bottom>
            <a:ln w="25400" cap="flat">
              <a:solidFill>
                <a:srgbClr val="0F1419"/>
              </a:solidFill>
              <a:prstDash val="solid"/>
              <a:round/>
            </a:ln>
          </a:bottom>
          <a:insideH>
            <a:ln w="12700" cap="flat">
              <a:solidFill>
                <a:srgbClr val="0F1419"/>
              </a:solidFill>
              <a:prstDash val="solid"/>
              <a:round/>
            </a:ln>
          </a:insideH>
          <a:insideV>
            <a:ln w="12700" cap="flat">
              <a:solidFill>
                <a:srgbClr val="0F1419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71328" autoAdjust="0"/>
  </p:normalViewPr>
  <p:slideViewPr>
    <p:cSldViewPr snapToGrid="0" snapToObjects="1">
      <p:cViewPr varScale="1">
        <p:scale>
          <a:sx n="81" d="100"/>
          <a:sy n="81" d="100"/>
        </p:scale>
        <p:origin x="8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1" name="Shape 6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 Light"/>
      </a:defRPr>
    </a:lvl1pPr>
    <a:lvl2pPr indent="228600" latinLnBrk="0">
      <a:defRPr sz="1200">
        <a:latin typeface="+mn-lt"/>
        <a:ea typeface="+mn-ea"/>
        <a:cs typeface="+mn-cs"/>
        <a:sym typeface="Calibri Light"/>
      </a:defRPr>
    </a:lvl2pPr>
    <a:lvl3pPr indent="457200" latinLnBrk="0">
      <a:defRPr sz="1200">
        <a:latin typeface="+mn-lt"/>
        <a:ea typeface="+mn-ea"/>
        <a:cs typeface="+mn-cs"/>
        <a:sym typeface="Calibri Light"/>
      </a:defRPr>
    </a:lvl3pPr>
    <a:lvl4pPr indent="685800" latinLnBrk="0">
      <a:defRPr sz="1200">
        <a:latin typeface="+mn-lt"/>
        <a:ea typeface="+mn-ea"/>
        <a:cs typeface="+mn-cs"/>
        <a:sym typeface="Calibri Light"/>
      </a:defRPr>
    </a:lvl4pPr>
    <a:lvl5pPr indent="914400" latinLnBrk="0">
      <a:defRPr sz="1200">
        <a:latin typeface="+mn-lt"/>
        <a:ea typeface="+mn-ea"/>
        <a:cs typeface="+mn-cs"/>
        <a:sym typeface="Calibri Light"/>
      </a:defRPr>
    </a:lvl5pPr>
    <a:lvl6pPr indent="1143000" latinLnBrk="0">
      <a:defRPr sz="1200">
        <a:latin typeface="+mn-lt"/>
        <a:ea typeface="+mn-ea"/>
        <a:cs typeface="+mn-cs"/>
        <a:sym typeface="Calibri Light"/>
      </a:defRPr>
    </a:lvl6pPr>
    <a:lvl7pPr indent="1371600" latinLnBrk="0">
      <a:defRPr sz="1200">
        <a:latin typeface="+mn-lt"/>
        <a:ea typeface="+mn-ea"/>
        <a:cs typeface="+mn-cs"/>
        <a:sym typeface="Calibri Light"/>
      </a:defRPr>
    </a:lvl7pPr>
    <a:lvl8pPr indent="1600200" latinLnBrk="0">
      <a:defRPr sz="1200">
        <a:latin typeface="+mn-lt"/>
        <a:ea typeface="+mn-ea"/>
        <a:cs typeface="+mn-cs"/>
        <a:sym typeface="Calibri Light"/>
      </a:defRPr>
    </a:lvl8pPr>
    <a:lvl9pPr indent="1828800" latinLnBrk="0">
      <a:defRPr sz="1200">
        <a:latin typeface="+mn-lt"/>
        <a:ea typeface="+mn-ea"/>
        <a:cs typeface="+mn-cs"/>
        <a:sym typeface="Calibr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8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4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4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3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81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Review user sessions</a:t>
            </a:r>
          </a:p>
        </p:txBody>
      </p:sp>
    </p:spTree>
    <p:extLst>
      <p:ext uri="{BB962C8B-B14F-4D97-AF65-F5344CB8AC3E}">
        <p14:creationId xmlns:p14="http://schemas.microsoft.com/office/powerpoint/2010/main" val="473351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Review MDA – errors, web requests, etc...</a:t>
            </a:r>
          </a:p>
        </p:txBody>
      </p:sp>
    </p:spTree>
    <p:extLst>
      <p:ext uri="{BB962C8B-B14F-4D97-AF65-F5344CB8AC3E}">
        <p14:creationId xmlns:p14="http://schemas.microsoft.com/office/powerpoint/2010/main" val="24035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Review crashes in appoverview</a:t>
            </a:r>
          </a:p>
        </p:txBody>
      </p:sp>
    </p:spTree>
    <p:extLst>
      <p:ext uri="{BB962C8B-B14F-4D97-AF65-F5344CB8AC3E}">
        <p14:creationId xmlns:p14="http://schemas.microsoft.com/office/powerpoint/2010/main" val="337717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Review crashes in appoverview</a:t>
            </a:r>
          </a:p>
        </p:txBody>
      </p:sp>
    </p:spTree>
    <p:extLst>
      <p:ext uri="{BB962C8B-B14F-4D97-AF65-F5344CB8AC3E}">
        <p14:creationId xmlns:p14="http://schemas.microsoft.com/office/powerpoint/2010/main" val="32332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83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Review crashes in appoverview</a:t>
            </a:r>
          </a:p>
        </p:txBody>
      </p:sp>
    </p:spTree>
    <p:extLst>
      <p:ext uri="{BB962C8B-B14F-4D97-AF65-F5344CB8AC3E}">
        <p14:creationId xmlns:p14="http://schemas.microsoft.com/office/powerpoint/2010/main" val="83572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434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SELECT FUNNEL(</a:t>
            </a:r>
          </a:p>
          <a:p>
            <a:r>
              <a:rPr lang="de-AT" dirty="0"/>
              <a:t>  useraction.name="Loading easyTravel" AS "Open easytravel",</a:t>
            </a:r>
          </a:p>
          <a:p>
            <a:r>
              <a:rPr lang="de-AT" dirty="0"/>
              <a:t>  useraction.name = "DoLogin" AS "Log in",</a:t>
            </a:r>
          </a:p>
          <a:p>
            <a:r>
              <a:rPr lang="de-AT" dirty="0"/>
              <a:t>  useraction.name = "searchJourney" AS "Search journey",</a:t>
            </a:r>
          </a:p>
          <a:p>
            <a:r>
              <a:rPr lang="de-AT" dirty="0"/>
              <a:t>  useraction.name = "bookJourney" AS "Book journey„</a:t>
            </a:r>
          </a:p>
          <a:p>
            <a:r>
              <a:rPr lang="de-AT" dirty="0"/>
              <a:t>) FROM usersession</a:t>
            </a:r>
          </a:p>
          <a:p>
            <a:endParaRPr lang="de-AT" dirty="0"/>
          </a:p>
          <a:p>
            <a:r>
              <a:rPr lang="en-US" dirty="0"/>
              <a:t>SELECT MEDIAN(duration) as "Loading </a:t>
            </a:r>
            <a:r>
              <a:rPr lang="en-US" dirty="0" err="1"/>
              <a:t>easyTravel</a:t>
            </a:r>
            <a:r>
              <a:rPr lang="en-US" dirty="0"/>
              <a:t> (median)" FROM </a:t>
            </a:r>
            <a:r>
              <a:rPr lang="en-US" dirty="0" err="1"/>
              <a:t>useraction</a:t>
            </a:r>
            <a:r>
              <a:rPr lang="en-US" dirty="0"/>
              <a:t> </a:t>
            </a:r>
          </a:p>
          <a:p>
            <a:r>
              <a:rPr lang="en-US" dirty="0"/>
              <a:t>WHERE application="</a:t>
            </a:r>
            <a:r>
              <a:rPr lang="en-US" dirty="0" err="1"/>
              <a:t>easyTravel</a:t>
            </a:r>
            <a:r>
              <a:rPr lang="en-US" dirty="0"/>
              <a:t> Mobile" AND name="Loading </a:t>
            </a:r>
            <a:r>
              <a:rPr lang="en-US" dirty="0" err="1"/>
              <a:t>easyTravel</a:t>
            </a:r>
            <a:r>
              <a:rPr lang="en-US" dirty="0"/>
              <a:t>“</a:t>
            </a:r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5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AT" b="1" dirty="0">
                <a:sym typeface="Wingdings" panose="05000000000000000000" pitchFamily="2" charset="2"/>
              </a:rPr>
              <a:t>Dashboarding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Foundation for dashboarding is to have data stored as metrics in Dynatrace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Metrics are available forever, in contrast to standardized on-demand analysis (long term trending)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b="0" dirty="0">
                <a:sym typeface="Wingdings" panose="05000000000000000000" pitchFamily="2" charset="2"/>
              </a:rPr>
              <a:t> </a:t>
            </a:r>
            <a:r>
              <a:rPr lang="de-AT" b="0" dirty="0"/>
              <a:t>Pin to dashboard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b="0" dirty="0">
                <a:sym typeface="Wingdings" panose="05000000000000000000" pitchFamily="2" charset="2"/>
              </a:rPr>
              <a:t> </a:t>
            </a:r>
            <a:r>
              <a:rPr lang="de-AT" b="0" dirty="0"/>
              <a:t>User action metrics for custom charting</a:t>
            </a:r>
            <a:endParaRPr lang="de-AT" b="1" dirty="0"/>
          </a:p>
          <a:p>
            <a:endParaRPr lang="de-AT" b="1" dirty="0"/>
          </a:p>
          <a:p>
            <a:r>
              <a:rPr lang="de-AT" b="1" dirty="0"/>
              <a:t>APDEX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Define individual thresholds for every key user action (e.g. 16 sec.)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Configure if errors are used for APDEX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Normalizes performance and errors across different thresholds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AT" b="0" dirty="0">
                <a:sym typeface="Wingdings" panose="05000000000000000000" pitchFamily="2" charset="2"/>
              </a:rPr>
              <a:t>Allows to have a single measure that shows the state of your 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b="1" dirty="0"/>
              <a:t>DAVIS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Dynatrace automatically tracks user action duration, throughput and reported errors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="0" dirty="0"/>
              <a:t>Calculates a baseline and generates alerts, once they are violated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1038F-6634-544B-85D0-0C51AF60D7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91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5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7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60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29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79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4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53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98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52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9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08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76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29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59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7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2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8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6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2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9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trace.com/tria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4" y="-1937795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6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2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5135880" y="4069425"/>
            <a:ext cx="192024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3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15021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471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 [Mar 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0071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 [Mar 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6" y="1523999"/>
            <a:ext cx="4049891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9560" y="1806929"/>
            <a:ext cx="1625707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4269" y="1523999"/>
            <a:ext cx="4049891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5213" y="1806929"/>
            <a:ext cx="1625707" cy="1536979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6" y="4005943"/>
            <a:ext cx="4049891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99560" y="4289934"/>
            <a:ext cx="1625707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4269" y="4005943"/>
            <a:ext cx="4049891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45213" y="4289934"/>
            <a:ext cx="1625707" cy="15359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193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 grid [Mar 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8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5051" y="2992952"/>
            <a:ext cx="2198617" cy="7368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69712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6144" y="2992952"/>
            <a:ext cx="2198618" cy="7368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0806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7238" y="2992952"/>
            <a:ext cx="2198618" cy="7368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8" y="40059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5051" y="5465334"/>
            <a:ext cx="2198617" cy="7368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69712" y="40059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6144" y="5465334"/>
            <a:ext cx="2198618" cy="7368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10806" y="40059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7238" y="5465334"/>
            <a:ext cx="2198618" cy="7368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85B6E39B-8B93-5541-AC1C-ABD4B86A166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51901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47">
            <a:extLst>
              <a:ext uri="{FF2B5EF4-FFF2-40B4-BE49-F238E27FC236}">
                <a16:creationId xmlns:a16="http://schemas.microsoft.com/office/drawing/2014/main" id="{C6692DAD-548A-E24A-825A-EAD6A65E33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58333" y="2992952"/>
            <a:ext cx="2198618" cy="7368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C210C92C-8CD6-744E-BC8F-28BE4BDCB9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851901" y="40059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7">
            <a:extLst>
              <a:ext uri="{FF2B5EF4-FFF2-40B4-BE49-F238E27FC236}">
                <a16:creationId xmlns:a16="http://schemas.microsoft.com/office/drawing/2014/main" id="{07132106-CD02-CB47-815F-B0923ED1C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58333" y="5465334"/>
            <a:ext cx="2198618" cy="7368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704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77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214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03E4D6-0D97-B148-8D91-5EBAC079871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9190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3574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2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0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3089524"/>
            <a:ext cx="3843133" cy="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(trial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4" name="Rounded Rectangle 3">
            <a:hlinkClick r:id="rId3"/>
            <a:extLst>
              <a:ext uri="{FF2B5EF4-FFF2-40B4-BE49-F238E27FC236}">
                <a16:creationId xmlns:a16="http://schemas.microsoft.com/office/drawing/2014/main" id="{4E6106BF-83BB-034C-8B9C-6DDB1232CFF7}"/>
              </a:ext>
            </a:extLst>
          </p:cNvPr>
          <p:cNvSpPr/>
          <p:nvPr userDrawn="1"/>
        </p:nvSpPr>
        <p:spPr>
          <a:xfrm>
            <a:off x="966182" y="4980265"/>
            <a:ext cx="2947558" cy="610802"/>
          </a:xfrm>
          <a:prstGeom prst="roundRect">
            <a:avLst>
              <a:gd name="adj" fmla="val 10436"/>
            </a:avLst>
          </a:prstGeom>
          <a:gradFill>
            <a:gsLst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966182" y="5164565"/>
            <a:ext cx="2947558" cy="42650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1" i="0" u="none" spc="100" baseline="0" err="1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dynatrace.com</a:t>
            </a:r>
            <a:r>
              <a:rPr lang="en-US" sz="1600" b="1" i="0" u="none" spc="100" baseline="0">
                <a:solidFill>
                  <a:schemeClr val="bg1"/>
                </a:solidFill>
                <a:latin typeface="Bernina Sans Semibold" pitchFamily="2" charset="77"/>
                <a:ea typeface="Calibri Light" charset="0"/>
                <a:cs typeface="Calibri Light" charset="0"/>
              </a:rPr>
              <a:t>/trial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183" y="1635181"/>
            <a:ext cx="2947558" cy="520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63364-0F33-5441-8624-AE5EABD314DB}"/>
              </a:ext>
            </a:extLst>
          </p:cNvPr>
          <p:cNvSpPr txBox="1"/>
          <p:nvPr userDrawn="1"/>
        </p:nvSpPr>
        <p:spPr>
          <a:xfrm>
            <a:off x="838198" y="3143983"/>
            <a:ext cx="5150308" cy="13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chemeClr val="bg1"/>
                </a:solidFill>
                <a:latin typeface="Bernina Sans" pitchFamily="2" charset="77"/>
              </a:rPr>
              <a:t>Get ready to be amazed </a:t>
            </a:r>
          </a:p>
          <a:p>
            <a:pPr algn="l">
              <a:lnSpc>
                <a:spcPct val="150000"/>
              </a:lnSpc>
            </a:pPr>
            <a:r>
              <a:rPr lang="en-US" sz="2800" b="0" i="0">
                <a:solidFill>
                  <a:schemeClr val="bg1"/>
                </a:solidFill>
                <a:latin typeface="Bernina Sans Light" pitchFamily="2" charset="77"/>
              </a:rPr>
              <a:t>in 5 minutes or less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082D76-89D0-A845-A386-2243F402DA05}"/>
              </a:ext>
            </a:extLst>
          </p:cNvPr>
          <p:cNvCxnSpPr>
            <a:cxnSpLocks/>
          </p:cNvCxnSpPr>
          <p:nvPr userDrawn="1"/>
        </p:nvCxnSpPr>
        <p:spPr>
          <a:xfrm>
            <a:off x="966182" y="262299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6EF69B-2804-B44D-89A5-3044B9FBEF1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A36FA-1F80-A047-BD53-E6E1D70966ED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F855B-7F5A-8744-9BE9-440FB74E69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0175" y="-385763"/>
            <a:ext cx="5711825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2" grpId="0"/>
      <p:bldP spid="13" grpId="0"/>
      <p:bldP spid="14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566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2F105-D4DB-204E-82B6-788BC67D35DF}"/>
              </a:ext>
            </a:extLst>
          </p:cNvPr>
          <p:cNvCxnSpPr>
            <a:cxnSpLocks/>
          </p:cNvCxnSpPr>
          <p:nvPr userDrawn="1"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EE225BE-7BF1-5C46-B21B-0C2E1256E933}"/>
              </a:ext>
            </a:extLst>
          </p:cNvPr>
          <p:cNvSpPr/>
          <p:nvPr userDrawn="1"/>
        </p:nvSpPr>
        <p:spPr>
          <a:xfrm>
            <a:off x="811306" y="1155758"/>
            <a:ext cx="1232647" cy="116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1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823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914DE7-3C0D-1C43-99A0-C5EBF59E03FD}"/>
              </a:ext>
            </a:extLst>
          </p:cNvPr>
          <p:cNvSpPr/>
          <p:nvPr userDrawn="1"/>
        </p:nvSpPr>
        <p:spPr>
          <a:xfrm>
            <a:off x="838200" y="1101970"/>
            <a:ext cx="1176130" cy="196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A14943-D949-4648-B2F5-1C0E38B6B41F}"/>
              </a:ext>
            </a:extLst>
          </p:cNvPr>
          <p:cNvCxnSpPr>
            <a:cxnSpLocks/>
          </p:cNvCxnSpPr>
          <p:nvPr userDrawn="1"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517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57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46412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46412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4000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7827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638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0" y="0"/>
            <a:ext cx="2711669" cy="1959429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93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2EA893-53A5-6845-B0EC-87474FDEA3D8}"/>
              </a:ext>
            </a:extLst>
          </p:cNvPr>
          <p:cNvSpPr/>
          <p:nvPr userDrawn="1"/>
        </p:nvSpPr>
        <p:spPr>
          <a:xfrm>
            <a:off x="5237018" y="-1"/>
            <a:ext cx="6954982" cy="6118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A202DB-FB0A-6E46-A886-7E1982C49402}"/>
              </a:ext>
            </a:extLst>
          </p:cNvPr>
          <p:cNvSpPr/>
          <p:nvPr userDrawn="1"/>
        </p:nvSpPr>
        <p:spPr>
          <a:xfrm>
            <a:off x="0" y="0"/>
            <a:ext cx="100999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0" y="0"/>
            <a:ext cx="2711669" cy="1959429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5CD05-B438-BA42-A10D-30512056C7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803E510-BC6F-E64A-974C-1FED54385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59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2EA893-53A5-6845-B0EC-87474FDEA3D8}"/>
              </a:ext>
            </a:extLst>
          </p:cNvPr>
          <p:cNvSpPr/>
          <p:nvPr userDrawn="1"/>
        </p:nvSpPr>
        <p:spPr>
          <a:xfrm>
            <a:off x="5237018" y="-1"/>
            <a:ext cx="6954982" cy="6118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A202DB-FB0A-6E46-A886-7E1982C49402}"/>
              </a:ext>
            </a:extLst>
          </p:cNvPr>
          <p:cNvSpPr/>
          <p:nvPr userDrawn="1"/>
        </p:nvSpPr>
        <p:spPr>
          <a:xfrm>
            <a:off x="0" y="0"/>
            <a:ext cx="1009996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mputer, light, curtain&#10;&#10;Description automatically generated">
            <a:extLst>
              <a:ext uri="{FF2B5EF4-FFF2-40B4-BE49-F238E27FC236}">
                <a16:creationId xmlns:a16="http://schemas.microsoft.com/office/drawing/2014/main" id="{3694F8E3-CDE8-BD42-BDEE-E77A86CE2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0" y="0"/>
            <a:ext cx="2711669" cy="1959429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CD80E-000D-954E-B094-4450DD57C972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1EA94-8354-4E46-A1AD-573D3304DD44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93B102-5F7C-1F40-8A00-EC126E55D6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27884FB-8AA9-8F45-B95E-21F35811D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40" y="-2"/>
            <a:ext cx="12211777" cy="6876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67BF9-2882-1449-A399-B0ACEC97CC00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0217D-C111-0649-AF5D-39F7DBEBEE94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03B180-11FF-A647-921C-2585708858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tx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233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hot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931F2-76FF-7D4D-B129-AECF7FFC46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4" y="-2718"/>
            <a:ext cx="12195539" cy="68671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78491"/>
            <a:ext cx="962660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 Narrow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062663"/>
            <a:ext cx="962660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2372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6A1CA686-4A4D-464E-9F47-13A3EA14E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50" y="5613009"/>
            <a:ext cx="1949335" cy="6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1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757E80-03BA-C443-A461-C2483955B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4" y="-2718"/>
            <a:ext cx="12195539" cy="6867144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266" y="4850810"/>
            <a:ext cx="2590438" cy="1421437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00984" y="1570414"/>
            <a:ext cx="3691003" cy="3056161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602479"/>
            <a:ext cx="6288157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88156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36AEB50-E33F-E745-942B-4C938C8FA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50" y="5613009"/>
            <a:ext cx="1949335" cy="6797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F13E15-029E-524F-A3E7-F35D69B75604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2372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9ECA87-9F28-5D4E-8F9D-2AB6E70F6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4"/>
          <a:stretch/>
        </p:blipFill>
        <p:spPr>
          <a:xfrm>
            <a:off x="1524" y="-2718"/>
            <a:ext cx="12195539" cy="6860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5196840" cy="25034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52491" y="1428908"/>
            <a:ext cx="1432819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752491" y="4800695"/>
            <a:ext cx="1432819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  <a:lvl2pPr marL="457200" indent="0" algn="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511076" y="0"/>
            <a:ext cx="3697452" cy="3656507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511076" y="3190333"/>
            <a:ext cx="3694417" cy="3667667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1109227-28B5-4C44-BED3-33DAB97D7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50" y="5613009"/>
            <a:ext cx="1949335" cy="67972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EDA3C0-0B32-1044-9128-8EDFA55DA1DE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2372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7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F274967-5C64-EE42-9267-EE488137C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4"/>
          <a:stretch/>
        </p:blipFill>
        <p:spPr>
          <a:xfrm>
            <a:off x="1524" y="-2718"/>
            <a:ext cx="12195539" cy="6860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5281" y="726054"/>
            <a:ext cx="1436046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58206" y="-1"/>
            <a:ext cx="2550322" cy="2478425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60301" y="2186006"/>
            <a:ext cx="2548017" cy="248598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  <a:gd name="connsiteX0" fmla="*/ 0 w 3694113"/>
              <a:gd name="connsiteY0" fmla="*/ 3705451 h 3705451"/>
              <a:gd name="connsiteX1" fmla="*/ 0 w 3694113"/>
              <a:gd name="connsiteY1" fmla="*/ 541564 h 3705451"/>
              <a:gd name="connsiteX2" fmla="*/ 3694112 w 3694113"/>
              <a:gd name="connsiteY2" fmla="*/ 0 h 3705451"/>
              <a:gd name="connsiteX3" fmla="*/ 3689509 w 3694113"/>
              <a:gd name="connsiteY3" fmla="*/ 3166887 h 3705451"/>
              <a:gd name="connsiteX4" fmla="*/ 0 w 3694113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113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0567" y="1933853"/>
                  <a:pt x="3689509" y="3166887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60301" y="4372012"/>
            <a:ext cx="2548227" cy="248598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15281" y="2886531"/>
            <a:ext cx="1436046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15281" y="5037612"/>
            <a:ext cx="1436046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7CCDDA0-498D-074E-BA07-0121827BB1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50" y="5613009"/>
            <a:ext cx="1949335" cy="6797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E4E56A-FBD6-0A46-B69C-C325A608D181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2372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0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7DF6064-1959-E94E-A6D6-AF715BE5C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4"/>
          <a:stretch/>
        </p:blipFill>
        <p:spPr>
          <a:xfrm>
            <a:off x="1524" y="-2718"/>
            <a:ext cx="12195539" cy="6860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solidFill>
                  <a:schemeClr val="bg1"/>
                </a:soli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75749" y="557175"/>
            <a:ext cx="1434938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75749" y="5386124"/>
            <a:ext cx="1434938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0"/>
            <a:ext cx="1950248" cy="1857359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1" y="1661213"/>
            <a:ext cx="1948485" cy="186302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  <a:gd name="connsiteX0" fmla="*/ 0 w 3694112"/>
              <a:gd name="connsiteY0" fmla="*/ 3705451 h 3705451"/>
              <a:gd name="connsiteX1" fmla="*/ 0 w 3694112"/>
              <a:gd name="connsiteY1" fmla="*/ 541564 h 3705451"/>
              <a:gd name="connsiteX2" fmla="*/ 3694112 w 3694112"/>
              <a:gd name="connsiteY2" fmla="*/ 0 h 3705451"/>
              <a:gd name="connsiteX3" fmla="*/ 3676053 w 3694112"/>
              <a:gd name="connsiteY3" fmla="*/ 3181759 h 3705451"/>
              <a:gd name="connsiteX4" fmla="*/ 0 w 3694112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112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77111" y="1948725"/>
                  <a:pt x="3676053" y="3181759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94974"/>
            <a:ext cx="1948646" cy="186302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75749" y="2166825"/>
            <a:ext cx="1434938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5749" y="3776474"/>
            <a:ext cx="1434938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EE5E02E4-D609-0941-A11E-58476FA6FB7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259881" y="3328093"/>
            <a:ext cx="1948485" cy="186302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  <a:gd name="connsiteX0" fmla="*/ 0 w 3694112"/>
              <a:gd name="connsiteY0" fmla="*/ 3705451 h 3705451"/>
              <a:gd name="connsiteX1" fmla="*/ 0 w 3694112"/>
              <a:gd name="connsiteY1" fmla="*/ 541564 h 3705451"/>
              <a:gd name="connsiteX2" fmla="*/ 3694112 w 3694112"/>
              <a:gd name="connsiteY2" fmla="*/ 0 h 3705451"/>
              <a:gd name="connsiteX3" fmla="*/ 3676053 w 3694112"/>
              <a:gd name="connsiteY3" fmla="*/ 3181759 h 3705451"/>
              <a:gd name="connsiteX4" fmla="*/ 0 w 3694112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112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77111" y="1948725"/>
                  <a:pt x="3676053" y="3181759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76A949D-4909-8E44-AE58-584162BF49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50" y="5613009"/>
            <a:ext cx="1949335" cy="67972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6CB972-5F66-464A-875D-9CF0C6F6DC4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12372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1236B3-ECA1-F946-AC22-F00080325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-2478" r="29419" b="38652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5392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CC0551-92C8-724C-A6E7-9C60FEB45D73}"/>
              </a:ext>
            </a:extLst>
          </p:cNvPr>
          <p:cNvSpPr/>
          <p:nvPr userDrawn="1"/>
        </p:nvSpPr>
        <p:spPr>
          <a:xfrm>
            <a:off x="838200" y="1101970"/>
            <a:ext cx="1190297" cy="190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08D7F-41AC-3648-B6C8-50C024D56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-2478" r="29419" b="38652"/>
          <a:stretch/>
        </p:blipFill>
        <p:spPr>
          <a:xfrm rot="5400000" flipH="1">
            <a:off x="2666999" y="-2663340"/>
            <a:ext cx="6858001" cy="12192003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086" y="1523999"/>
            <a:ext cx="4535712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085" y="365126"/>
            <a:ext cx="4535713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B16C57-CC2F-9349-9B3E-0F61A69F961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0" y="0"/>
            <a:ext cx="6599237" cy="6867525"/>
          </a:xfrm>
          <a:custGeom>
            <a:avLst/>
            <a:gdLst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6599237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5641294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9237" h="6867525">
                <a:moveTo>
                  <a:pt x="0" y="6867525"/>
                </a:moveTo>
                <a:lnTo>
                  <a:pt x="0" y="0"/>
                </a:lnTo>
                <a:lnTo>
                  <a:pt x="5641294" y="0"/>
                </a:lnTo>
                <a:lnTo>
                  <a:pt x="6599237" y="6867525"/>
                </a:lnTo>
                <a:lnTo>
                  <a:pt x="0" y="6867525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F1324-7235-4745-8D4C-261FD90803F9}"/>
              </a:ext>
            </a:extLst>
          </p:cNvPr>
          <p:cNvCxnSpPr>
            <a:cxnSpLocks/>
          </p:cNvCxnSpPr>
          <p:nvPr userDrawn="1"/>
        </p:nvCxnSpPr>
        <p:spPr>
          <a:xfrm>
            <a:off x="6914335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071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966DE3-67D5-4944-99A1-68F5A19AA6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4" t="1" r="39500" b="1"/>
          <a:stretch/>
        </p:blipFill>
        <p:spPr>
          <a:xfrm>
            <a:off x="0" y="0"/>
            <a:ext cx="298304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4200"/>
              </a:spcBef>
              <a:buNone/>
              <a:defRPr sz="1500" b="1" i="0">
                <a:solidFill>
                  <a:schemeClr val="bg1">
                    <a:lumMod val="85000"/>
                  </a:schemeClr>
                </a:solidFill>
                <a:latin typeface="Bernina Sans" pitchFamily="2" charset="77"/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0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8701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467201F-0BA8-B643-8A25-649B1EF8D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40" y="-2"/>
            <a:ext cx="12211777" cy="6876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629A6-9828-C040-A4CA-747C725BA0A8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99489-68B9-9B48-8234-76225E5BE222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0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874D12D-F8D0-DC44-B4D0-2ACB80956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40" y="-2"/>
            <a:ext cx="12211777" cy="6876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Edit Master text styles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BCAA55-F637-9D4B-BD6D-AF3F2A71C3C6}"/>
              </a:ext>
            </a:extLst>
          </p:cNvPr>
          <p:cNvCxnSpPr/>
          <p:nvPr userDrawn="1"/>
        </p:nvCxnSpPr>
        <p:spPr>
          <a:xfrm flipH="1">
            <a:off x="4626964" y="3369040"/>
            <a:ext cx="293807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11DD69-45DB-5240-AE70-69947B6F38A8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F1879-722B-9440-A63D-D42FD9B7F258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65F988-F17F-AE48-A9FC-804957C43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948189"/>
            <a:ext cx="5015552" cy="2999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904" y="5135431"/>
            <a:ext cx="4724969" cy="56687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2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7833" y="1948189"/>
            <a:ext cx="5015552" cy="2999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3119" y="5135431"/>
            <a:ext cx="4724969" cy="56687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2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3EFF3C-E0EF-EC41-9604-41FC70BD7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6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94B2E8-8BE0-FB41-8B85-5318B186BE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3399317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6608" y="1523999"/>
            <a:ext cx="1480439" cy="2206818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4270" y="1523999"/>
            <a:ext cx="3399317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62261" y="1523999"/>
            <a:ext cx="1480439" cy="2206818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3399317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16608" y="4005943"/>
            <a:ext cx="1480439" cy="2206818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4270" y="4005943"/>
            <a:ext cx="3399317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62261" y="4005943"/>
            <a:ext cx="1480439" cy="2206818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009A5A5-F11C-F648-B645-A9C17080F8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981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24DA0F78-066C-3440-B512-950007A4B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Picture Placeholder 21">
            <a:extLst>
              <a:ext uri="{FF2B5EF4-FFF2-40B4-BE49-F238E27FC236}">
                <a16:creationId xmlns:a16="http://schemas.microsoft.com/office/drawing/2014/main" id="{268C4092-85F9-9347-822B-2B04B2DB8A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6" y="1523646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5" name="Text Placeholder 47">
            <a:extLst>
              <a:ext uri="{FF2B5EF4-FFF2-40B4-BE49-F238E27FC236}">
                <a16:creationId xmlns:a16="http://schemas.microsoft.com/office/drawing/2014/main" id="{128E49FE-6899-6743-9467-9260EEED2A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8617" y="3398102"/>
            <a:ext cx="3097791" cy="602105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343523B0-E0EC-7446-B600-6EE177DC2B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7105" y="1523646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7" name="Text Placeholder 47">
            <a:extLst>
              <a:ext uri="{FF2B5EF4-FFF2-40B4-BE49-F238E27FC236}">
                <a16:creationId xmlns:a16="http://schemas.microsoft.com/office/drawing/2014/main" id="{D1938C72-7091-6142-A391-8573E75C8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7104" y="3398102"/>
            <a:ext cx="3097792" cy="602105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21438897-EBE2-F74F-9AAA-F087E5F4465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5592" y="1523646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9" name="Text Placeholder 47">
            <a:extLst>
              <a:ext uri="{FF2B5EF4-FFF2-40B4-BE49-F238E27FC236}">
                <a16:creationId xmlns:a16="http://schemas.microsoft.com/office/drawing/2014/main" id="{FBF86B1B-DCB5-2941-92E4-F1591E8643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5592" y="3398102"/>
            <a:ext cx="3097792" cy="602105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0400A228-8D03-9D4B-B294-4FAF447499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6" y="4145643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1" name="Text Placeholder 47">
            <a:extLst>
              <a:ext uri="{FF2B5EF4-FFF2-40B4-BE49-F238E27FC236}">
                <a16:creationId xmlns:a16="http://schemas.microsoft.com/office/drawing/2014/main" id="{E2C1B44F-F444-654A-842C-D100F5BC5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8617" y="6010184"/>
            <a:ext cx="3097791" cy="6021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E53AFB51-A2DA-2242-A2A7-412277D1DB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47105" y="4145643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Text Placeholder 47">
            <a:extLst>
              <a:ext uri="{FF2B5EF4-FFF2-40B4-BE49-F238E27FC236}">
                <a16:creationId xmlns:a16="http://schemas.microsoft.com/office/drawing/2014/main" id="{411C3284-0168-DE4A-A3DC-ABB0DC9859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104" y="6010184"/>
            <a:ext cx="3097792" cy="6021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C59EA9A6-5756-0645-B9FD-FBD4BD2A985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5592" y="4145643"/>
            <a:ext cx="3097791" cy="17406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5" name="Text Placeholder 47">
            <a:extLst>
              <a:ext uri="{FF2B5EF4-FFF2-40B4-BE49-F238E27FC236}">
                <a16:creationId xmlns:a16="http://schemas.microsoft.com/office/drawing/2014/main" id="{3BDFC283-F7B9-1649-9C4B-36D9687FA0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5592" y="6010184"/>
            <a:ext cx="3097792" cy="6021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0C2CF8-E2A5-DA48-B278-17FC08992330}"/>
              </a:ext>
            </a:extLst>
          </p:cNvPr>
          <p:cNvSpPr txBox="1"/>
          <p:nvPr userDrawn="1"/>
        </p:nvSpPr>
        <p:spPr>
          <a:xfrm>
            <a:off x="11563108" y="6345589"/>
            <a:ext cx="39445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C454D5-A342-A543-B142-571AA7306413}"/>
              </a:ext>
            </a:extLst>
          </p:cNvPr>
          <p:cNvSpPr txBox="1"/>
          <p:nvPr userDrawn="1"/>
        </p:nvSpPr>
        <p:spPr>
          <a:xfrm>
            <a:off x="10266420" y="6403464"/>
            <a:ext cx="1239634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AF9DA86-5689-C340-B6CB-B2AA0041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2479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4800" b="1" i="0" kern="1200" dirty="0">
                <a:solidFill>
                  <a:schemeClr val="bg1"/>
                </a:solidFill>
                <a:latin typeface="Bernina Sans" pitchFamily="2" charset="77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2663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Bernina Sans" pitchFamily="2" charset="77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08281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58280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59882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59882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59882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65F988-F17F-AE48-A9FC-804957C43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8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8619" y="3131402"/>
            <a:ext cx="2411482" cy="736843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69712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9711" y="3131402"/>
            <a:ext cx="2411483" cy="736843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0806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805" y="3131402"/>
            <a:ext cx="2411483" cy="736843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8" y="40948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8619" y="5692684"/>
            <a:ext cx="2411482" cy="7368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69712" y="40948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69711" y="5692684"/>
            <a:ext cx="2411483" cy="7368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10806" y="40948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805" y="5692684"/>
            <a:ext cx="2411483" cy="7368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85B6E39B-8B93-5541-AC1C-ABD4B86A166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51901" y="1523647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47">
            <a:extLst>
              <a:ext uri="{FF2B5EF4-FFF2-40B4-BE49-F238E27FC236}">
                <a16:creationId xmlns:a16="http://schemas.microsoft.com/office/drawing/2014/main" id="{C6692DAD-548A-E24A-825A-EAD6A65E33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51900" y="3131402"/>
            <a:ext cx="2411483" cy="736843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C210C92C-8CD6-744E-BC8F-28BE4BDCB90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851901" y="4094844"/>
            <a:ext cx="2411482" cy="14693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47">
            <a:extLst>
              <a:ext uri="{FF2B5EF4-FFF2-40B4-BE49-F238E27FC236}">
                <a16:creationId xmlns:a16="http://schemas.microsoft.com/office/drawing/2014/main" id="{07132106-CD02-CB47-815F-B0923ED1C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51900" y="5692684"/>
            <a:ext cx="2411483" cy="7368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050" b="0" i="0">
                <a:solidFill>
                  <a:schemeClr val="bg1"/>
                </a:solidFill>
                <a:latin typeface="Bernina Sans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44D2A6-9B5F-1047-8DB2-3454D755F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72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BC2A7-CC44-F340-9AA2-A46EBD9E0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460" b="-122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17451C-FE23-CF41-BD98-4C1E99B0200C}"/>
              </a:ext>
            </a:extLst>
          </p:cNvPr>
          <p:cNvSpPr/>
          <p:nvPr userDrawn="1"/>
        </p:nvSpPr>
        <p:spPr>
          <a:xfrm>
            <a:off x="-14165" y="4381254"/>
            <a:ext cx="12223506" cy="2476745"/>
          </a:xfrm>
          <a:custGeom>
            <a:avLst/>
            <a:gdLst>
              <a:gd name="connsiteX0" fmla="*/ 0 w 12192000"/>
              <a:gd name="connsiteY0" fmla="*/ 0 h 2250831"/>
              <a:gd name="connsiteX1" fmla="*/ 12192000 w 12192000"/>
              <a:gd name="connsiteY1" fmla="*/ 0 h 2250831"/>
              <a:gd name="connsiteX2" fmla="*/ 12192000 w 12192000"/>
              <a:gd name="connsiteY2" fmla="*/ 2250831 h 2250831"/>
              <a:gd name="connsiteX3" fmla="*/ 0 w 12192000"/>
              <a:gd name="connsiteY3" fmla="*/ 2250831 h 2250831"/>
              <a:gd name="connsiteX4" fmla="*/ 0 w 12192000"/>
              <a:gd name="connsiteY4" fmla="*/ 0 h 2250831"/>
              <a:gd name="connsiteX0" fmla="*/ 0 w 12192000"/>
              <a:gd name="connsiteY0" fmla="*/ 0 h 2250831"/>
              <a:gd name="connsiteX1" fmla="*/ 12139246 w 12192000"/>
              <a:gd name="connsiteY1" fmla="*/ 1160585 h 2250831"/>
              <a:gd name="connsiteX2" fmla="*/ 12192000 w 12192000"/>
              <a:gd name="connsiteY2" fmla="*/ 2250831 h 2250831"/>
              <a:gd name="connsiteX3" fmla="*/ 0 w 12192000"/>
              <a:gd name="connsiteY3" fmla="*/ 2250831 h 2250831"/>
              <a:gd name="connsiteX4" fmla="*/ 0 w 12192000"/>
              <a:gd name="connsiteY4" fmla="*/ 0 h 2250831"/>
              <a:gd name="connsiteX0" fmla="*/ 0 w 12192000"/>
              <a:gd name="connsiteY0" fmla="*/ 0 h 2250831"/>
              <a:gd name="connsiteX1" fmla="*/ 12156831 w 12192000"/>
              <a:gd name="connsiteY1" fmla="*/ 1072662 h 2250831"/>
              <a:gd name="connsiteX2" fmla="*/ 12192000 w 12192000"/>
              <a:gd name="connsiteY2" fmla="*/ 2250831 h 2250831"/>
              <a:gd name="connsiteX3" fmla="*/ 0 w 12192000"/>
              <a:gd name="connsiteY3" fmla="*/ 2250831 h 2250831"/>
              <a:gd name="connsiteX4" fmla="*/ 0 w 12192000"/>
              <a:gd name="connsiteY4" fmla="*/ 0 h 2250831"/>
              <a:gd name="connsiteX0" fmla="*/ 17585 w 12192000"/>
              <a:gd name="connsiteY0" fmla="*/ 0 h 2778370"/>
              <a:gd name="connsiteX1" fmla="*/ 12156831 w 12192000"/>
              <a:gd name="connsiteY1" fmla="*/ 1600201 h 2778370"/>
              <a:gd name="connsiteX2" fmla="*/ 12192000 w 12192000"/>
              <a:gd name="connsiteY2" fmla="*/ 2778370 h 2778370"/>
              <a:gd name="connsiteX3" fmla="*/ 0 w 12192000"/>
              <a:gd name="connsiteY3" fmla="*/ 2778370 h 2778370"/>
              <a:gd name="connsiteX4" fmla="*/ 17585 w 12192000"/>
              <a:gd name="connsiteY4" fmla="*/ 0 h 2778370"/>
              <a:gd name="connsiteX0" fmla="*/ 17585 w 12192000"/>
              <a:gd name="connsiteY0" fmla="*/ 0 h 2778370"/>
              <a:gd name="connsiteX1" fmla="*/ 12174416 w 12192000"/>
              <a:gd name="connsiteY1" fmla="*/ 1143001 h 2778370"/>
              <a:gd name="connsiteX2" fmla="*/ 12192000 w 12192000"/>
              <a:gd name="connsiteY2" fmla="*/ 2778370 h 2778370"/>
              <a:gd name="connsiteX3" fmla="*/ 0 w 12192000"/>
              <a:gd name="connsiteY3" fmla="*/ 2778370 h 2778370"/>
              <a:gd name="connsiteX4" fmla="*/ 17585 w 12192000"/>
              <a:gd name="connsiteY4" fmla="*/ 0 h 2778370"/>
              <a:gd name="connsiteX0" fmla="*/ 17585 w 12192000"/>
              <a:gd name="connsiteY0" fmla="*/ 0 h 2778370"/>
              <a:gd name="connsiteX1" fmla="*/ 12187116 w 12192000"/>
              <a:gd name="connsiteY1" fmla="*/ 1146176 h 2778370"/>
              <a:gd name="connsiteX2" fmla="*/ 12192000 w 12192000"/>
              <a:gd name="connsiteY2" fmla="*/ 2778370 h 2778370"/>
              <a:gd name="connsiteX3" fmla="*/ 0 w 12192000"/>
              <a:gd name="connsiteY3" fmla="*/ 2778370 h 2778370"/>
              <a:gd name="connsiteX4" fmla="*/ 17585 w 12192000"/>
              <a:gd name="connsiteY4" fmla="*/ 0 h 2778370"/>
              <a:gd name="connsiteX0" fmla="*/ 17585 w 12196641"/>
              <a:gd name="connsiteY0" fmla="*/ 0 h 2778370"/>
              <a:gd name="connsiteX1" fmla="*/ 12196641 w 12196641"/>
              <a:gd name="connsiteY1" fmla="*/ 1149351 h 2778370"/>
              <a:gd name="connsiteX2" fmla="*/ 12192000 w 12196641"/>
              <a:gd name="connsiteY2" fmla="*/ 2778370 h 2778370"/>
              <a:gd name="connsiteX3" fmla="*/ 0 w 12196641"/>
              <a:gd name="connsiteY3" fmla="*/ 2778370 h 2778370"/>
              <a:gd name="connsiteX4" fmla="*/ 17585 w 12196641"/>
              <a:gd name="connsiteY4" fmla="*/ 0 h 2778370"/>
              <a:gd name="connsiteX0" fmla="*/ 0 w 12198106"/>
              <a:gd name="connsiteY0" fmla="*/ 0 h 2781545"/>
              <a:gd name="connsiteX1" fmla="*/ 12198106 w 12198106"/>
              <a:gd name="connsiteY1" fmla="*/ 1152526 h 2781545"/>
              <a:gd name="connsiteX2" fmla="*/ 12193465 w 12198106"/>
              <a:gd name="connsiteY2" fmla="*/ 2781545 h 2781545"/>
              <a:gd name="connsiteX3" fmla="*/ 1465 w 12198106"/>
              <a:gd name="connsiteY3" fmla="*/ 2781545 h 2781545"/>
              <a:gd name="connsiteX4" fmla="*/ 0 w 12198106"/>
              <a:gd name="connsiteY4" fmla="*/ 0 h 2781545"/>
              <a:gd name="connsiteX0" fmla="*/ 0 w 12198106"/>
              <a:gd name="connsiteY0" fmla="*/ 0 h 2781545"/>
              <a:gd name="connsiteX1" fmla="*/ 12198106 w 12198106"/>
              <a:gd name="connsiteY1" fmla="*/ 1152526 h 2781545"/>
              <a:gd name="connsiteX2" fmla="*/ 12053765 w 12198106"/>
              <a:gd name="connsiteY2" fmla="*/ 2692645 h 2781545"/>
              <a:gd name="connsiteX3" fmla="*/ 1465 w 12198106"/>
              <a:gd name="connsiteY3" fmla="*/ 2781545 h 2781545"/>
              <a:gd name="connsiteX4" fmla="*/ 0 w 12198106"/>
              <a:gd name="connsiteY4" fmla="*/ 0 h 2781545"/>
              <a:gd name="connsiteX0" fmla="*/ 0 w 12198106"/>
              <a:gd name="connsiteY0" fmla="*/ 0 h 2781545"/>
              <a:gd name="connsiteX1" fmla="*/ 12198106 w 12198106"/>
              <a:gd name="connsiteY1" fmla="*/ 1152526 h 2781545"/>
              <a:gd name="connsiteX2" fmla="*/ 12193465 w 12198106"/>
              <a:gd name="connsiteY2" fmla="*/ 2781545 h 2781545"/>
              <a:gd name="connsiteX3" fmla="*/ 1465 w 12198106"/>
              <a:gd name="connsiteY3" fmla="*/ 2781545 h 2781545"/>
              <a:gd name="connsiteX4" fmla="*/ 0 w 12198106"/>
              <a:gd name="connsiteY4" fmla="*/ 0 h 2781545"/>
              <a:gd name="connsiteX0" fmla="*/ 0 w 12210806"/>
              <a:gd name="connsiteY0" fmla="*/ 0 h 2552945"/>
              <a:gd name="connsiteX1" fmla="*/ 12210806 w 12210806"/>
              <a:gd name="connsiteY1" fmla="*/ 923926 h 2552945"/>
              <a:gd name="connsiteX2" fmla="*/ 12206165 w 12210806"/>
              <a:gd name="connsiteY2" fmla="*/ 2552945 h 2552945"/>
              <a:gd name="connsiteX3" fmla="*/ 14165 w 12210806"/>
              <a:gd name="connsiteY3" fmla="*/ 2552945 h 2552945"/>
              <a:gd name="connsiteX4" fmla="*/ 0 w 12210806"/>
              <a:gd name="connsiteY4" fmla="*/ 0 h 2552945"/>
              <a:gd name="connsiteX0" fmla="*/ 0 w 12223506"/>
              <a:gd name="connsiteY0" fmla="*/ 0 h 2552945"/>
              <a:gd name="connsiteX1" fmla="*/ 12223506 w 12223506"/>
              <a:gd name="connsiteY1" fmla="*/ 1012826 h 2552945"/>
              <a:gd name="connsiteX2" fmla="*/ 12206165 w 12223506"/>
              <a:gd name="connsiteY2" fmla="*/ 2552945 h 2552945"/>
              <a:gd name="connsiteX3" fmla="*/ 14165 w 12223506"/>
              <a:gd name="connsiteY3" fmla="*/ 2552945 h 2552945"/>
              <a:gd name="connsiteX4" fmla="*/ 0 w 12223506"/>
              <a:gd name="connsiteY4" fmla="*/ 0 h 2552945"/>
              <a:gd name="connsiteX0" fmla="*/ 0 w 12223506"/>
              <a:gd name="connsiteY0" fmla="*/ 0 h 2476745"/>
              <a:gd name="connsiteX1" fmla="*/ 12223506 w 12223506"/>
              <a:gd name="connsiteY1" fmla="*/ 936626 h 2476745"/>
              <a:gd name="connsiteX2" fmla="*/ 12206165 w 12223506"/>
              <a:gd name="connsiteY2" fmla="*/ 2476745 h 2476745"/>
              <a:gd name="connsiteX3" fmla="*/ 14165 w 12223506"/>
              <a:gd name="connsiteY3" fmla="*/ 2476745 h 2476745"/>
              <a:gd name="connsiteX4" fmla="*/ 0 w 12223506"/>
              <a:gd name="connsiteY4" fmla="*/ 0 h 247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3506" h="2476745">
                <a:moveTo>
                  <a:pt x="0" y="0"/>
                </a:moveTo>
                <a:lnTo>
                  <a:pt x="12223506" y="936626"/>
                </a:lnTo>
                <a:lnTo>
                  <a:pt x="12206165" y="2476745"/>
                </a:lnTo>
                <a:lnTo>
                  <a:pt x="14165" y="2476745"/>
                </a:lnTo>
                <a:cubicBezTo>
                  <a:pt x="13677" y="1549563"/>
                  <a:pt x="488" y="92718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13353"/>
            <a:ext cx="10515600" cy="19869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FA63976-3560-7E4B-B813-D3690A8D79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6608" y="5141106"/>
            <a:ext cx="1251547" cy="12515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962063-B03E-2F46-AC8C-F4E1E7AB91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8524" y="5144066"/>
            <a:ext cx="1776389" cy="1248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 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A0DCE7F-85F5-0B44-AE61-A5F1E05815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60610" y="5143768"/>
            <a:ext cx="1251547" cy="12515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283771A-5A5B-2B42-B638-BEEDA7586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2526" y="5144066"/>
            <a:ext cx="1776389" cy="1248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 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E700576-B789-DC44-BAB8-203633A6B68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69298" y="5350160"/>
            <a:ext cx="2046094" cy="1042494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1D0661-C71B-1A44-A2DB-642E65632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908" y="532623"/>
            <a:ext cx="1651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5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2583EE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396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2583EE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4012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EW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2583EE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6360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912C-BB9A-9B44-8A49-45C9315A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736845"/>
          </a:xfrm>
        </p:spPr>
        <p:txBody>
          <a:bodyPr anchor="b">
            <a:normAutofit/>
          </a:bodyPr>
          <a:lstStyle>
            <a:lvl1pPr>
              <a:defRPr sz="2400">
                <a:gradFill>
                  <a:gsLst>
                    <a:gs pos="0">
                      <a:srgbClr val="2583EE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940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912C-BB9A-9B44-8A49-45C9315A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736845"/>
          </a:xfrm>
        </p:spPr>
        <p:txBody>
          <a:bodyPr anchor="b">
            <a:normAutofit/>
          </a:bodyPr>
          <a:lstStyle>
            <a:lvl1pPr>
              <a:defRPr sz="2400">
                <a:gradFill>
                  <a:gsLst>
                    <a:gs pos="0">
                      <a:srgbClr val="2583EE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0175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EW 70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BECE88-10D4-B64D-A0B6-A24CF0FAF2D3}"/>
              </a:ext>
            </a:extLst>
          </p:cNvPr>
          <p:cNvSpPr/>
          <p:nvPr userDrawn="1"/>
        </p:nvSpPr>
        <p:spPr>
          <a:xfrm>
            <a:off x="-14723" y="1"/>
            <a:ext cx="3801289" cy="6858000"/>
          </a:xfrm>
          <a:prstGeom prst="rect">
            <a:avLst/>
          </a:prstGeom>
          <a:gradFill>
            <a:gsLst>
              <a:gs pos="0">
                <a:srgbClr val="2583EE"/>
              </a:gs>
              <a:gs pos="0">
                <a:srgbClr val="2583EE"/>
              </a:gs>
              <a:gs pos="100000">
                <a:srgbClr val="712F9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41075" y="1523999"/>
            <a:ext cx="6712723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41" y="1523999"/>
            <a:ext cx="2575559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1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E912C-BB9A-9B44-8A49-45C9315A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076" y="365125"/>
            <a:ext cx="6712723" cy="73684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B8B364-08F2-514F-A9BB-8BF52C44D9D0}"/>
              </a:ext>
            </a:extLst>
          </p:cNvPr>
          <p:cNvCxnSpPr>
            <a:cxnSpLocks/>
          </p:cNvCxnSpPr>
          <p:nvPr userDrawn="1"/>
        </p:nvCxnSpPr>
        <p:spPr>
          <a:xfrm>
            <a:off x="4743957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E32A4E-6C41-4A4A-BAA5-7D8FE5967A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8141" y="365125"/>
            <a:ext cx="2575559" cy="736846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48111A-BBF3-B841-A719-16B0993203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84" y="6292919"/>
            <a:ext cx="7132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EW section break">
    <p:bg>
      <p:bgPr>
        <a:gradFill>
          <a:gsLst>
            <a:gs pos="0">
              <a:srgbClr val="2583EE"/>
            </a:gs>
            <a:gs pos="0">
              <a:srgbClr val="1496FF"/>
            </a:gs>
            <a:gs pos="100000">
              <a:srgbClr val="712F9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0DA46F-995A-944C-B74B-D3D926B910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583EE"/>
              </a:gs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B8B9DE-E0D3-2048-97E2-A6883107903E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C03BBD09-0532-0245-BD25-5727007E5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84" y="6292919"/>
            <a:ext cx="713232" cy="356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31918-2F42-CA4D-AB0E-F3ED87879EBE}"/>
              </a:ext>
            </a:extLst>
          </p:cNvPr>
          <p:cNvSpPr txBox="1"/>
          <p:nvPr userDrawn="1"/>
        </p:nvSpPr>
        <p:spPr>
          <a:xfrm>
            <a:off x="11353800" y="6345589"/>
            <a:ext cx="57284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CFB285B8-E275-9A44-B6A2-A9151AB38AF0}" type="slidenum">
              <a:rPr lang="en-US" sz="110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36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EW section break">
    <p:bg>
      <p:bgPr>
        <a:gradFill>
          <a:gsLst>
            <a:gs pos="0">
              <a:srgbClr val="2583EE"/>
            </a:gs>
            <a:gs pos="0">
              <a:srgbClr val="1496FF"/>
            </a:gs>
            <a:gs pos="100000">
              <a:srgbClr val="712F9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752068-25E8-684D-9013-CEEC7A6DA0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583EE"/>
              </a:gs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711199"/>
            <a:ext cx="9267641" cy="212807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1462180" y="3254283"/>
            <a:ext cx="92676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6781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F24DC9-0B91-A34D-8276-8273199557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84" y="6292919"/>
            <a:ext cx="713232" cy="35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01817-8A1C-ED46-B50B-93B2B589BF95}"/>
              </a:ext>
            </a:extLst>
          </p:cNvPr>
          <p:cNvSpPr txBox="1"/>
          <p:nvPr userDrawn="1"/>
        </p:nvSpPr>
        <p:spPr>
          <a:xfrm>
            <a:off x="11353800" y="6345589"/>
            <a:ext cx="57284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CFB285B8-E275-9A44-B6A2-A9151AB38AF0}" type="slidenum">
              <a:rPr lang="en-US" sz="110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right 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167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8C1986-CF5C-0240-87DB-F1CFEF95E4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00" t="17461" r="-1" b="214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AF8AF-5246-D446-9ED6-A373435AD09F}"/>
              </a:ext>
            </a:extLst>
          </p:cNvPr>
          <p:cNvSpPr txBox="1"/>
          <p:nvPr userDrawn="1"/>
        </p:nvSpPr>
        <p:spPr>
          <a:xfrm>
            <a:off x="3547422" y="2651621"/>
            <a:ext cx="5097155" cy="9467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4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A0FD17-DF62-6C44-AC4F-39FC615E6A2E}"/>
              </a:ext>
            </a:extLst>
          </p:cNvPr>
          <p:cNvSpPr/>
          <p:nvPr userDrawn="1"/>
        </p:nvSpPr>
        <p:spPr>
          <a:xfrm>
            <a:off x="3547423" y="2271664"/>
            <a:ext cx="5097155" cy="1467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hidden="1">
            <a:extLst>
              <a:ext uri="{FF2B5EF4-FFF2-40B4-BE49-F238E27FC236}">
                <a16:creationId xmlns:a16="http://schemas.microsoft.com/office/drawing/2014/main" id="{9F07F32D-3AFF-434B-9688-A14D7964BD2B}"/>
              </a:ext>
            </a:extLst>
          </p:cNvPr>
          <p:cNvGrpSpPr/>
          <p:nvPr userDrawn="1"/>
        </p:nvGrpSpPr>
        <p:grpSpPr>
          <a:xfrm>
            <a:off x="0" y="3005311"/>
            <a:ext cx="12192000" cy="126509"/>
            <a:chOff x="0" y="3005311"/>
            <a:chExt cx="12192000" cy="12650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5774C2-884A-8F40-9F4B-552E6BD909BA}"/>
                </a:ext>
              </a:extLst>
            </p:cNvPr>
            <p:cNvCxnSpPr>
              <a:cxnSpLocks/>
              <a:stCxn id="2" idx="1"/>
            </p:cNvCxnSpPr>
            <p:nvPr userDrawn="1"/>
          </p:nvCxnSpPr>
          <p:spPr>
            <a:xfrm flipH="1">
              <a:off x="0" y="3005311"/>
              <a:ext cx="3547423" cy="2952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145E0F-89B3-AB47-9758-1D4846994CE1}"/>
                </a:ext>
              </a:extLst>
            </p:cNvPr>
            <p:cNvCxnSpPr/>
            <p:nvPr userDrawn="1"/>
          </p:nvCxnSpPr>
          <p:spPr>
            <a:xfrm flipH="1">
              <a:off x="8644578" y="3102296"/>
              <a:ext cx="3547422" cy="2952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12290229-756D-A749-9D4E-1EC3B84C4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4930" y="5263521"/>
            <a:ext cx="1882140" cy="9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76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dark_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247943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125831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22350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986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righ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left 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CC0551-92C8-724C-A6E7-9C60FEB45D73}"/>
              </a:ext>
            </a:extLst>
          </p:cNvPr>
          <p:cNvSpPr/>
          <p:nvPr userDrawn="1"/>
        </p:nvSpPr>
        <p:spPr>
          <a:xfrm>
            <a:off x="838200" y="1101970"/>
            <a:ext cx="1190297" cy="190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086" y="1523999"/>
            <a:ext cx="4535712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085" y="365126"/>
            <a:ext cx="4535713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B16C57-CC2F-9349-9B3E-0F61A69F961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0" y="0"/>
            <a:ext cx="6599237" cy="6867525"/>
          </a:xfrm>
          <a:custGeom>
            <a:avLst/>
            <a:gdLst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6599237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5641294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9237" h="6867525">
                <a:moveTo>
                  <a:pt x="0" y="6867525"/>
                </a:moveTo>
                <a:lnTo>
                  <a:pt x="0" y="0"/>
                </a:lnTo>
                <a:lnTo>
                  <a:pt x="5641294" y="0"/>
                </a:lnTo>
                <a:lnTo>
                  <a:pt x="6599237" y="6867525"/>
                </a:lnTo>
                <a:lnTo>
                  <a:pt x="0" y="6867525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F1324-7235-4745-8D4C-261FD90803F9}"/>
              </a:ext>
            </a:extLst>
          </p:cNvPr>
          <p:cNvCxnSpPr>
            <a:cxnSpLocks/>
          </p:cNvCxnSpPr>
          <p:nvPr userDrawn="1"/>
        </p:nvCxnSpPr>
        <p:spPr>
          <a:xfrm>
            <a:off x="6914335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9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left (glow) 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CC0551-92C8-724C-A6E7-9C60FEB45D73}"/>
              </a:ext>
            </a:extLst>
          </p:cNvPr>
          <p:cNvSpPr/>
          <p:nvPr userDrawn="1"/>
        </p:nvSpPr>
        <p:spPr>
          <a:xfrm>
            <a:off x="838200" y="1101970"/>
            <a:ext cx="1190297" cy="190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E0E51-DE77-064F-868C-5B10194AF1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5400000" flipH="1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086" y="1523999"/>
            <a:ext cx="4535712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085" y="365126"/>
            <a:ext cx="4535713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B16C57-CC2F-9349-9B3E-0F61A69F961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0" y="0"/>
            <a:ext cx="6599237" cy="6867525"/>
          </a:xfrm>
          <a:custGeom>
            <a:avLst/>
            <a:gdLst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6599237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  <a:gd name="connsiteX0" fmla="*/ 0 w 6599237"/>
              <a:gd name="connsiteY0" fmla="*/ 6867525 h 6867525"/>
              <a:gd name="connsiteX1" fmla="*/ 0 w 6599237"/>
              <a:gd name="connsiteY1" fmla="*/ 0 h 6867525"/>
              <a:gd name="connsiteX2" fmla="*/ 5641294 w 6599237"/>
              <a:gd name="connsiteY2" fmla="*/ 0 h 6867525"/>
              <a:gd name="connsiteX3" fmla="*/ 6599237 w 6599237"/>
              <a:gd name="connsiteY3" fmla="*/ 6867525 h 6867525"/>
              <a:gd name="connsiteX4" fmla="*/ 0 w 659923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9237" h="6867525">
                <a:moveTo>
                  <a:pt x="0" y="6867525"/>
                </a:moveTo>
                <a:lnTo>
                  <a:pt x="0" y="0"/>
                </a:lnTo>
                <a:lnTo>
                  <a:pt x="5641294" y="0"/>
                </a:lnTo>
                <a:lnTo>
                  <a:pt x="6599237" y="6867525"/>
                </a:lnTo>
                <a:lnTo>
                  <a:pt x="0" y="6867525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F1324-7235-4745-8D4C-261FD90803F9}"/>
              </a:ext>
            </a:extLst>
          </p:cNvPr>
          <p:cNvCxnSpPr>
            <a:cxnSpLocks/>
          </p:cNvCxnSpPr>
          <p:nvPr userDrawn="1"/>
        </p:nvCxnSpPr>
        <p:spPr>
          <a:xfrm>
            <a:off x="6914335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0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5.sv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2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7D6373-75F6-C14E-9D96-98B7E6809C8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9804BF-834E-B646-96DD-217ED6991C3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6540" y="6284696"/>
            <a:ext cx="856459" cy="3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7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59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 Narrow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 Narrow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Light" pitchFamily="2" charset="77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1353800" y="6345589"/>
            <a:ext cx="57284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CFB285B8-E275-9A44-B6A2-A9151AB38AF0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F84C25-B941-8D4D-B259-1A51A0BEBA0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84" y="6292919"/>
            <a:ext cx="708892" cy="3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2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gradFill>
            <a:gsLst>
              <a:gs pos="0">
                <a:srgbClr val="2583EE"/>
              </a:gs>
              <a:gs pos="0">
                <a:srgbClr val="2583EE"/>
              </a:gs>
              <a:gs pos="100000">
                <a:srgbClr val="712F90"/>
              </a:gs>
            </a:gsLst>
            <a:lin ang="0" scaled="0"/>
          </a:gra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Limits for synthetic private locatio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Best Practices For Utilizing Dynatrace On Your Mobile Apps</a:t>
            </a:r>
            <a:endParaRPr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15F977B-59B8-4182-858F-66CD9E164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Dynatrace Perform 2020, Las Vegas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1F82E-BEE0-ED44-890F-0F207D108F6A}"/>
              </a:ext>
            </a:extLst>
          </p:cNvPr>
          <p:cNvSpPr txBox="1"/>
          <p:nvPr/>
        </p:nvSpPr>
        <p:spPr>
          <a:xfrm>
            <a:off x="3591497" y="1608082"/>
            <a:ext cx="82482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the following command:</a:t>
            </a:r>
          </a:p>
          <a:p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auth login studentXXXXPerform2020@trial.dynatracelabs.com</a:t>
            </a:r>
          </a:p>
          <a:p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iangle 10">
            <a:extLst>
              <a:ext uri="{FF2B5EF4-FFF2-40B4-BE49-F238E27FC236}">
                <a16:creationId xmlns:a16="http://schemas.microsoft.com/office/drawing/2014/main" id="{9C1B4F39-5376-4446-8A51-49153A27B0F3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7316FD8-8FC3-094E-BEA7-AF304B11BAF7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Emulator Account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cs typeface="Calibri" panose="020F0502020204030204" pitchFamily="34" charset="0"/>
              </a:rPr>
              <a:t>Build the mobile app</a:t>
            </a: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4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to </a:t>
            </a:r>
            <a:r>
              <a:rPr lang="en-US" dirty="0" err="1"/>
              <a:t>Genymotion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0EEF6-DAC6-6F4D-BD2B-73FB3D7B9BE5}"/>
              </a:ext>
            </a:extLst>
          </p:cNvPr>
          <p:cNvCxnSpPr/>
          <p:nvPr/>
        </p:nvCxnSpPr>
        <p:spPr>
          <a:xfrm flipV="1">
            <a:off x="9454650" y="2459283"/>
            <a:ext cx="0" cy="6412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FF2ED4-A101-D040-8BE0-A7A4F70D2777}"/>
              </a:ext>
            </a:extLst>
          </p:cNvPr>
          <p:cNvCxnSpPr/>
          <p:nvPr/>
        </p:nvCxnSpPr>
        <p:spPr>
          <a:xfrm flipV="1">
            <a:off x="9659602" y="2454033"/>
            <a:ext cx="0" cy="6412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11">
            <a:extLst>
              <a:ext uri="{FF2B5EF4-FFF2-40B4-BE49-F238E27FC236}">
                <a16:creationId xmlns:a16="http://schemas.microsoft.com/office/drawing/2014/main" id="{F4E30189-9526-0149-ABEB-6471DB4A6F82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82D8F47-8E06-6F49-A198-9E86DC8B03A6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Emulator Account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cs typeface="Calibri" panose="020F0502020204030204" pitchFamily="34" charset="0"/>
              </a:rPr>
              <a:t>Build the mobile app</a:t>
            </a: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8FDEA9-779D-4738-9C42-347982A96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8"/>
          <a:stretch/>
        </p:blipFill>
        <p:spPr>
          <a:xfrm>
            <a:off x="3378365" y="2120538"/>
            <a:ext cx="8188566" cy="45219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A881C2-A57A-4D53-B4BA-B0ED562E3D5B}"/>
              </a:ext>
            </a:extLst>
          </p:cNvPr>
          <p:cNvSpPr/>
          <p:nvPr/>
        </p:nvSpPr>
        <p:spPr>
          <a:xfrm>
            <a:off x="3378365" y="1502079"/>
            <a:ext cx="8188566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AT" sz="3200" dirty="0"/>
              <a:t>https://cloud.geny.io/signin</a:t>
            </a:r>
          </a:p>
        </p:txBody>
      </p:sp>
    </p:spTree>
    <p:extLst>
      <p:ext uri="{BB962C8B-B14F-4D97-AF65-F5344CB8AC3E}">
        <p14:creationId xmlns:p14="http://schemas.microsoft.com/office/powerpoint/2010/main" val="304946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FF05D7-D723-744B-A8F7-D02DEF1A4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24" y="1923394"/>
            <a:ext cx="8740647" cy="4916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10436773" y="5023945"/>
            <a:ext cx="641131" cy="58857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D97BD5FB-B6F7-3340-AE2D-633147AA13E0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D0F5E8C-1A16-BA41-9533-6A62D7F10C0D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Emulator Account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cs typeface="Calibri" panose="020F0502020204030204" pitchFamily="34" charset="0"/>
              </a:rPr>
              <a:t>Build the mobile app</a:t>
            </a: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2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1F82E-BEE0-ED44-890F-0F207D108F6A}"/>
              </a:ext>
            </a:extLst>
          </p:cNvPr>
          <p:cNvSpPr txBox="1"/>
          <p:nvPr/>
        </p:nvSpPr>
        <p:spPr>
          <a:xfrm>
            <a:off x="3591498" y="2102079"/>
            <a:ext cx="82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list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4135518"/>
            <a:ext cx="7486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adbconnect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F2CF1522-F171-1040-A85F-54BBD5CDD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79" y="2809964"/>
            <a:ext cx="6860828" cy="1132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4017379" y="3548053"/>
            <a:ext cx="3455476" cy="308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029191-BCDE-6749-9A74-654EA2EA7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"/>
          <a:stretch/>
        </p:blipFill>
        <p:spPr>
          <a:xfrm>
            <a:off x="4017379" y="5428613"/>
            <a:ext cx="7677710" cy="684191"/>
          </a:xfrm>
          <a:prstGeom prst="rect">
            <a:avLst/>
          </a:prstGeom>
        </p:spPr>
      </p:pic>
      <p:sp>
        <p:nvSpPr>
          <p:cNvPr id="20" name="Triangle 19">
            <a:extLst>
              <a:ext uri="{FF2B5EF4-FFF2-40B4-BE49-F238E27FC236}">
                <a16:creationId xmlns:a16="http://schemas.microsoft.com/office/drawing/2014/main" id="{50BAF6CC-9E3C-A242-9015-24CFB95FEDF7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C19EABA-27A6-4048-8AF7-EA6DE0C69FDF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cs typeface="Calibri" panose="020F0502020204030204" pitchFamily="34" charset="0"/>
              </a:rPr>
              <a:t>Build the mobile app</a:t>
            </a: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8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53F05F-68FC-7F4E-A9EE-CCE3252A6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r="5143" b="3964"/>
          <a:stretch/>
        </p:blipFill>
        <p:spPr>
          <a:xfrm>
            <a:off x="3122828" y="1304898"/>
            <a:ext cx="8678620" cy="52195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5467808" y="2760797"/>
            <a:ext cx="4510807" cy="4028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65EE7D-43E4-C243-9586-6528C3902633}"/>
              </a:ext>
            </a:extLst>
          </p:cNvPr>
          <p:cNvSpPr/>
          <p:nvPr/>
        </p:nvSpPr>
        <p:spPr>
          <a:xfrm>
            <a:off x="3268718" y="1807780"/>
            <a:ext cx="1208476" cy="175522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B499DDDD-0A2E-5840-8E5E-146BA02BFF18}"/>
              </a:ext>
            </a:extLst>
          </p:cNvPr>
          <p:cNvSpPr/>
          <p:nvPr/>
        </p:nvSpPr>
        <p:spPr>
          <a:xfrm rot="16200000">
            <a:off x="2547696" y="235874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7324EAE-070F-5641-A092-AB9A428431F4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6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4017379" y="3548053"/>
            <a:ext cx="3455476" cy="308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8E1554E-1425-E848-92AC-0DE15DAB7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4793" b="2853"/>
          <a:stretch/>
        </p:blipFill>
        <p:spPr>
          <a:xfrm>
            <a:off x="3174124" y="1303059"/>
            <a:ext cx="8818179" cy="5339473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10228C87-C260-AE49-82BF-828AD043B18D}"/>
              </a:ext>
            </a:extLst>
          </p:cNvPr>
          <p:cNvSpPr/>
          <p:nvPr/>
        </p:nvSpPr>
        <p:spPr>
          <a:xfrm rot="16200000">
            <a:off x="2547696" y="235874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C16CDC3-827F-4A47-9496-C351E43DD4E4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6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CC6763-5002-4F47-BABE-B784B607A22F}"/>
              </a:ext>
            </a:extLst>
          </p:cNvPr>
          <p:cNvSpPr txBox="1"/>
          <p:nvPr/>
        </p:nvSpPr>
        <p:spPr>
          <a:xfrm>
            <a:off x="3591498" y="2102079"/>
            <a:ext cx="82431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adb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c:\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easyTravel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-Android-clean\app\build\outputs\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apk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\debug\app-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debug.apk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766F32-C035-A241-9CD6-6CD5420F9F3D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D993773D-99F7-0645-B0CF-4E694FB14320}"/>
              </a:ext>
            </a:extLst>
          </p:cNvPr>
          <p:cNvSpPr/>
          <p:nvPr/>
        </p:nvSpPr>
        <p:spPr>
          <a:xfrm rot="16200000">
            <a:off x="2547696" y="235874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C2F64F4-D220-F74F-A550-D2A70FCEBB00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11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96C2DB72-9E96-C842-AD30-547DD5B2B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2" y="1330870"/>
            <a:ext cx="8508787" cy="531799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28C5AF-0E48-0D45-94CB-3BF61C5062BC}"/>
              </a:ext>
            </a:extLst>
          </p:cNvPr>
          <p:cNvSpPr/>
          <p:nvPr/>
        </p:nvSpPr>
        <p:spPr>
          <a:xfrm>
            <a:off x="3073612" y="6232634"/>
            <a:ext cx="517886" cy="22071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A5A9BED-90BE-4F4A-9B41-5955272BE036}"/>
              </a:ext>
            </a:extLst>
          </p:cNvPr>
          <p:cNvSpPr/>
          <p:nvPr/>
        </p:nvSpPr>
        <p:spPr>
          <a:xfrm rot="16200000">
            <a:off x="2547696" y="31268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B0328D28-FC97-6746-9557-169C59758E97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7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0EC5FF-522C-4F4A-8161-353DED1B8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2" y="1540006"/>
            <a:ext cx="8508788" cy="53179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28C5AF-0E48-0D45-94CB-3BF61C5062BC}"/>
              </a:ext>
            </a:extLst>
          </p:cNvPr>
          <p:cNvSpPr/>
          <p:nvPr/>
        </p:nvSpPr>
        <p:spPr>
          <a:xfrm>
            <a:off x="4414345" y="3675995"/>
            <a:ext cx="827278" cy="2128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D6C56F-6B69-5A41-860E-76247F8771FB}"/>
              </a:ext>
            </a:extLst>
          </p:cNvPr>
          <p:cNvSpPr/>
          <p:nvPr/>
        </p:nvSpPr>
        <p:spPr>
          <a:xfrm>
            <a:off x="8875987" y="3463162"/>
            <a:ext cx="827278" cy="2128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966A88-D9CF-804D-AF90-D4BA450B7A86}"/>
              </a:ext>
            </a:extLst>
          </p:cNvPr>
          <p:cNvSpPr/>
          <p:nvPr/>
        </p:nvSpPr>
        <p:spPr>
          <a:xfrm rot="16200000">
            <a:off x="2547696" y="3114650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536CD553-1B88-5D4E-8D6F-D168CBD4B6D7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7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28C5AF-0E48-0D45-94CB-3BF61C5062BC}"/>
              </a:ext>
            </a:extLst>
          </p:cNvPr>
          <p:cNvSpPr/>
          <p:nvPr/>
        </p:nvSpPr>
        <p:spPr>
          <a:xfrm>
            <a:off x="4414345" y="3675995"/>
            <a:ext cx="827278" cy="2128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D6C56F-6B69-5A41-860E-76247F8771FB}"/>
              </a:ext>
            </a:extLst>
          </p:cNvPr>
          <p:cNvSpPr/>
          <p:nvPr/>
        </p:nvSpPr>
        <p:spPr>
          <a:xfrm>
            <a:off x="8875987" y="3463162"/>
            <a:ext cx="827278" cy="2128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9035D2-AF4F-5646-A4E8-658D10EB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38" y="1560336"/>
            <a:ext cx="8476261" cy="5297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D78C6-A5A1-C245-B5A4-695FB0F902CA}"/>
              </a:ext>
            </a:extLst>
          </p:cNvPr>
          <p:cNvSpPr txBox="1"/>
          <p:nvPr/>
        </p:nvSpPr>
        <p:spPr>
          <a:xfrm>
            <a:off x="6342994" y="4729655"/>
            <a:ext cx="253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chemeClr val="bg1"/>
                </a:solidFill>
              </a:rPr>
              <a:t>EasyTravelMobile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42A2E69-8D4C-9B49-AD0A-A3C9F275F02E}"/>
              </a:ext>
            </a:extLst>
          </p:cNvPr>
          <p:cNvSpPr/>
          <p:nvPr/>
        </p:nvSpPr>
        <p:spPr>
          <a:xfrm rot="16200000">
            <a:off x="2547696" y="31268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FD18BB3C-C354-2A47-A9E2-B44360BEFCDC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07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62F603-4D9E-4894-8007-359A5D9F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Prerequisites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B8E051-3BA5-40A0-9A3F-DD62886B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Remote Desktop Protocol (RDP) Client</a:t>
            </a:r>
          </a:p>
        </p:txBody>
      </p:sp>
    </p:spTree>
    <p:extLst>
      <p:ext uri="{BB962C8B-B14F-4D97-AF65-F5344CB8AC3E}">
        <p14:creationId xmlns:p14="http://schemas.microsoft.com/office/powerpoint/2010/main" val="34747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429797-B994-4443-B477-192DA05F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0" y="1543706"/>
            <a:ext cx="8502869" cy="53142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D6C56F-6B69-5A41-860E-76247F8771FB}"/>
              </a:ext>
            </a:extLst>
          </p:cNvPr>
          <p:cNvSpPr/>
          <p:nvPr/>
        </p:nvSpPr>
        <p:spPr>
          <a:xfrm>
            <a:off x="5741453" y="3675995"/>
            <a:ext cx="601541" cy="61192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9792AE22-B2D0-D344-9ABA-3BC257E01F90}"/>
              </a:ext>
            </a:extLst>
          </p:cNvPr>
          <p:cNvSpPr/>
          <p:nvPr/>
        </p:nvSpPr>
        <p:spPr>
          <a:xfrm rot="16200000">
            <a:off x="2547696" y="31268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B92EDFE5-28B0-354B-A0ED-2A979F3B0171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95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E1FA49-62B3-EF44-B0FB-E82447C9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82" y="1576552"/>
            <a:ext cx="8450317" cy="52814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E53968-0087-AA4F-BC33-4A769E559257}"/>
              </a:ext>
            </a:extLst>
          </p:cNvPr>
          <p:cNvSpPr/>
          <p:nvPr/>
        </p:nvSpPr>
        <p:spPr>
          <a:xfrm>
            <a:off x="5843752" y="4960883"/>
            <a:ext cx="2554014" cy="1450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49AC61-21E0-3142-AC68-259462588BA1}"/>
              </a:ext>
            </a:extLst>
          </p:cNvPr>
          <p:cNvCxnSpPr>
            <a:cxnSpLocks/>
          </p:cNvCxnSpPr>
          <p:nvPr/>
        </p:nvCxnSpPr>
        <p:spPr>
          <a:xfrm flipH="1">
            <a:off x="8840421" y="6292575"/>
            <a:ext cx="107083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3B419A54-7AA3-6A43-AEF2-475144DA0B36}"/>
              </a:ext>
            </a:extLst>
          </p:cNvPr>
          <p:cNvSpPr/>
          <p:nvPr/>
        </p:nvSpPr>
        <p:spPr>
          <a:xfrm rot="16200000">
            <a:off x="2547696" y="31268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8532350-E894-C94F-B5F4-164D38C51466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3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B6DE85-5736-BA48-94EF-9545A213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r="5291" b="4027"/>
          <a:stretch/>
        </p:blipFill>
        <p:spPr>
          <a:xfrm>
            <a:off x="3153106" y="1423027"/>
            <a:ext cx="8426371" cy="50698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Instrument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E53968-0087-AA4F-BC33-4A769E559257}"/>
              </a:ext>
            </a:extLst>
          </p:cNvPr>
          <p:cNvSpPr/>
          <p:nvPr/>
        </p:nvSpPr>
        <p:spPr>
          <a:xfrm>
            <a:off x="5276193" y="4078014"/>
            <a:ext cx="2795752" cy="1356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9F232-1B10-D747-91CC-808CB0F178F6}"/>
              </a:ext>
            </a:extLst>
          </p:cNvPr>
          <p:cNvSpPr/>
          <p:nvPr/>
        </p:nvSpPr>
        <p:spPr>
          <a:xfrm>
            <a:off x="3400097" y="2133002"/>
            <a:ext cx="1497724" cy="11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510E2-936C-3544-B80F-7A6D53B1E7EC}"/>
              </a:ext>
            </a:extLst>
          </p:cNvPr>
          <p:cNvSpPr txBox="1"/>
          <p:nvPr/>
        </p:nvSpPr>
        <p:spPr>
          <a:xfrm>
            <a:off x="8645351" y="4204138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Replace this section</a:t>
            </a:r>
          </a:p>
          <a:p>
            <a:r>
              <a:rPr lang="en-US" dirty="0">
                <a:solidFill>
                  <a:srgbClr val="002060"/>
                </a:solidFill>
              </a:rPr>
              <a:t>with data from the clipboard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1374E2-12C7-BF49-8F68-1FB767732F53}"/>
              </a:ext>
            </a:extLst>
          </p:cNvPr>
          <p:cNvCxnSpPr/>
          <p:nvPr/>
        </p:nvCxnSpPr>
        <p:spPr>
          <a:xfrm flipH="1">
            <a:off x="8071945" y="4582510"/>
            <a:ext cx="463678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7580212C-CF89-B242-96B1-3AC128C78E05}"/>
              </a:ext>
            </a:extLst>
          </p:cNvPr>
          <p:cNvSpPr/>
          <p:nvPr/>
        </p:nvSpPr>
        <p:spPr>
          <a:xfrm rot="16200000">
            <a:off x="2547696" y="389493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B7D8E80-BDDD-EC44-8F09-C3D472DFAAF9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8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Mobile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4017379" y="3548053"/>
            <a:ext cx="3455476" cy="308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8E1554E-1425-E848-92AC-0DE15DAB7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4793" b="2853"/>
          <a:stretch/>
        </p:blipFill>
        <p:spPr>
          <a:xfrm>
            <a:off x="3174124" y="1303059"/>
            <a:ext cx="8818179" cy="5339473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CF98886E-A77E-424C-ADE3-B30318F19BDF}"/>
              </a:ext>
            </a:extLst>
          </p:cNvPr>
          <p:cNvSpPr/>
          <p:nvPr/>
        </p:nvSpPr>
        <p:spPr>
          <a:xfrm rot="16200000">
            <a:off x="2547696" y="389493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69EBC5C-C601-504E-AB5E-6180E578028E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05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tagging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948A66C-2531-4A9D-80A6-1CBDCD5B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98" y="1671708"/>
            <a:ext cx="8002117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52C51F-CDB6-4D6A-9253-59E552C16E4F}"/>
              </a:ext>
            </a:extLst>
          </p:cNvPr>
          <p:cNvSpPr/>
          <p:nvPr/>
        </p:nvSpPr>
        <p:spPr>
          <a:xfrm>
            <a:off x="4180113" y="2770782"/>
            <a:ext cx="6836230" cy="43324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4FC66-1CBB-4467-BE53-F048D804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98" y="4761281"/>
            <a:ext cx="5270498" cy="1405466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536B36-0D07-1A47-87D1-12E4C84331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DCBDC75-481A-894E-AD3E-1802115C897C}"/>
              </a:ext>
            </a:extLst>
          </p:cNvPr>
          <p:cNvSpPr/>
          <p:nvPr/>
        </p:nvSpPr>
        <p:spPr>
          <a:xfrm rot="16200000">
            <a:off x="2547696" y="4663034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2026A82-30C8-9345-B6FE-DCDEA72AD9E6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8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user actions and errors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948A66C-2531-4A9D-80A6-1CBDCD5B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11" y="1672268"/>
            <a:ext cx="8002117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52C51F-CDB6-4D6A-9253-59E552C16E4F}"/>
              </a:ext>
            </a:extLst>
          </p:cNvPr>
          <p:cNvSpPr/>
          <p:nvPr/>
        </p:nvSpPr>
        <p:spPr>
          <a:xfrm>
            <a:off x="4207326" y="2415742"/>
            <a:ext cx="7173686" cy="43324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15C84-7DE0-479A-8643-390E9AC7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44" y="4117821"/>
            <a:ext cx="5364810" cy="1279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F80DF-BD34-4C7B-9B55-9089E054972B}"/>
              </a:ext>
            </a:extLst>
          </p:cNvPr>
          <p:cNvSpPr/>
          <p:nvPr/>
        </p:nvSpPr>
        <p:spPr>
          <a:xfrm>
            <a:off x="4207326" y="3108231"/>
            <a:ext cx="7173686" cy="43324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B401F-E51D-4054-9828-E9D0F9105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828" y="5595928"/>
            <a:ext cx="7235179" cy="104719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033B7D8-0D5D-5446-964C-0F6A01F77A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ED3057E-D7A5-694C-BFE1-A0DB19FFC1C2}"/>
              </a:ext>
            </a:extLst>
          </p:cNvPr>
          <p:cNvSpPr/>
          <p:nvPr/>
        </p:nvSpPr>
        <p:spPr>
          <a:xfrm rot="16200000">
            <a:off x="2547696" y="544332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75FFC09-AF4E-BC4D-977A-5A3A4DC5C5B8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15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user actions and errors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A38D27-7B30-49FD-9F14-061F05C5D4C6}"/>
              </a:ext>
            </a:extLst>
          </p:cNvPr>
          <p:cNvSpPr/>
          <p:nvPr/>
        </p:nvSpPr>
        <p:spPr>
          <a:xfrm>
            <a:off x="3712026" y="1748992"/>
            <a:ext cx="1564824" cy="120375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CAF7-4E7D-449F-8D1E-DFA92968C75C}"/>
              </a:ext>
            </a:extLst>
          </p:cNvPr>
          <p:cNvSpPr/>
          <p:nvPr/>
        </p:nvSpPr>
        <p:spPr>
          <a:xfrm>
            <a:off x="3864426" y="5654242"/>
            <a:ext cx="1507674" cy="38460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83F7299C-7B97-A04B-A5B1-C09F53516C94}"/>
              </a:ext>
            </a:extLst>
          </p:cNvPr>
          <p:cNvSpPr/>
          <p:nvPr/>
        </p:nvSpPr>
        <p:spPr>
          <a:xfrm rot="16200000">
            <a:off x="2547696" y="6427074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CF648E8-0C7E-4444-B24E-80631FD4F136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625FFD-AD7D-FE43-B7F4-6AA905BB6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7E5B9A-11B5-4540-BA7A-29DC6C80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5314" b="4096"/>
          <a:stretch/>
        </p:blipFill>
        <p:spPr>
          <a:xfrm>
            <a:off x="3289738" y="1492472"/>
            <a:ext cx="8405350" cy="50449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E388F1-427D-3945-80A4-6F1829C273A8}"/>
              </a:ext>
            </a:extLst>
          </p:cNvPr>
          <p:cNvSpPr/>
          <p:nvPr/>
        </p:nvSpPr>
        <p:spPr>
          <a:xfrm>
            <a:off x="7073462" y="2774731"/>
            <a:ext cx="935421" cy="74623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user actions and errors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A38D27-7B30-49FD-9F14-061F05C5D4C6}"/>
              </a:ext>
            </a:extLst>
          </p:cNvPr>
          <p:cNvSpPr/>
          <p:nvPr/>
        </p:nvSpPr>
        <p:spPr>
          <a:xfrm>
            <a:off x="3712026" y="1748992"/>
            <a:ext cx="1564824" cy="120375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CAF7-4E7D-449F-8D1E-DFA92968C75C}"/>
              </a:ext>
            </a:extLst>
          </p:cNvPr>
          <p:cNvSpPr/>
          <p:nvPr/>
        </p:nvSpPr>
        <p:spPr>
          <a:xfrm>
            <a:off x="3864426" y="5654242"/>
            <a:ext cx="1507674" cy="38460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625FFD-AD7D-FE43-B7F4-6AA905BB6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AA4CAF-3B26-6A43-BA2D-DCAFC0797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r="5373" b="4141"/>
          <a:stretch/>
        </p:blipFill>
        <p:spPr>
          <a:xfrm>
            <a:off x="3058533" y="1292051"/>
            <a:ext cx="8723564" cy="5234871"/>
          </a:xfrm>
          <a:prstGeom prst="rect">
            <a:avLst/>
          </a:prstGeo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79DCB42B-7E4B-444D-B735-C06346DFAE35}"/>
              </a:ext>
            </a:extLst>
          </p:cNvPr>
          <p:cNvSpPr/>
          <p:nvPr/>
        </p:nvSpPr>
        <p:spPr>
          <a:xfrm rot="16200000">
            <a:off x="2547696" y="6430874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59B6572-B577-FD49-BDFC-7D1FA434359A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3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Debug Symbols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AC6139-E5E1-4B42-919A-E1D254E7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01"/>
          <a:stretch/>
        </p:blipFill>
        <p:spPr>
          <a:xfrm>
            <a:off x="3591498" y="1523999"/>
            <a:ext cx="6398837" cy="2819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D5F51-44A7-41CC-A60B-7A9A0BB4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544" y="5148118"/>
            <a:ext cx="6315956" cy="10288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A38D27-7B30-49FD-9F14-061F05C5D4C6}"/>
              </a:ext>
            </a:extLst>
          </p:cNvPr>
          <p:cNvSpPr/>
          <p:nvPr/>
        </p:nvSpPr>
        <p:spPr>
          <a:xfrm>
            <a:off x="3712026" y="1748992"/>
            <a:ext cx="1564824" cy="120375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CAF7-4E7D-449F-8D1E-DFA92968C75C}"/>
              </a:ext>
            </a:extLst>
          </p:cNvPr>
          <p:cNvSpPr/>
          <p:nvPr/>
        </p:nvSpPr>
        <p:spPr>
          <a:xfrm>
            <a:off x="3864426" y="5654242"/>
            <a:ext cx="1507674" cy="38460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spc="0" normalizeH="0" baseline="0">
              <a:ln>
                <a:noFill/>
              </a:ln>
              <a:solidFill>
                <a:srgbClr val="0F1419"/>
              </a:solidFill>
              <a:effectLst/>
              <a:uFillTx/>
              <a:latin typeface="Bernina Sans Light"/>
              <a:ea typeface="Bernina Sans Light"/>
              <a:cs typeface="Bernina Sans Light"/>
              <a:sym typeface="Bernina Sans Light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625FFD-AD7D-FE43-B7F4-6AA905BB6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429B7C3-FE8E-7C41-B028-D0CE9F7E198D}"/>
              </a:ext>
            </a:extLst>
          </p:cNvPr>
          <p:cNvSpPr/>
          <p:nvPr/>
        </p:nvSpPr>
        <p:spPr>
          <a:xfrm rot="16200000">
            <a:off x="2547696" y="6430874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78FBB8D4-2036-E747-B911-07A7677581EB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Create Emulator Account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85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9065-04E0-4AE7-AA78-7BBC245C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#2 Mobile app analytics</a:t>
            </a:r>
          </a:p>
        </p:txBody>
      </p:sp>
    </p:spTree>
    <p:extLst>
      <p:ext uri="{BB962C8B-B14F-4D97-AF65-F5344CB8AC3E}">
        <p14:creationId xmlns:p14="http://schemas.microsoft.com/office/powerpoint/2010/main" val="191146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3F822-5733-4FD3-9FAE-24C8E3C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The hands-on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820AF-6EB8-43A3-92E2-73B04B9587A4}"/>
              </a:ext>
            </a:extLst>
          </p:cNvPr>
          <p:cNvSpPr/>
          <p:nvPr/>
        </p:nvSpPr>
        <p:spPr>
          <a:xfrm>
            <a:off x="1203859" y="2831255"/>
            <a:ext cx="1757548" cy="128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Your laptop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704DC-AEA9-461E-9783-513D9585F4AC}"/>
              </a:ext>
            </a:extLst>
          </p:cNvPr>
          <p:cNvSpPr/>
          <p:nvPr/>
        </p:nvSpPr>
        <p:spPr>
          <a:xfrm>
            <a:off x="5142015" y="2099395"/>
            <a:ext cx="2498759" cy="3314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Windows 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C49EF-0FFA-4440-A923-271B2081970B}"/>
              </a:ext>
            </a:extLst>
          </p:cNvPr>
          <p:cNvSpPr/>
          <p:nvPr/>
        </p:nvSpPr>
        <p:spPr>
          <a:xfrm>
            <a:off x="8581899" y="4161081"/>
            <a:ext cx="1830779" cy="2214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Dynatrace tenant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0F706C-804C-44CE-B263-61AF6D2BA5DE}"/>
              </a:ext>
            </a:extLst>
          </p:cNvPr>
          <p:cNvCxnSpPr>
            <a:cxnSpLocks/>
          </p:cNvCxnSpPr>
          <p:nvPr/>
        </p:nvCxnSpPr>
        <p:spPr>
          <a:xfrm flipV="1">
            <a:off x="3138297" y="3472522"/>
            <a:ext cx="15957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53A1D7-DBB5-4E4C-B418-E0DFE0A20E11}"/>
              </a:ext>
            </a:extLst>
          </p:cNvPr>
          <p:cNvSpPr txBox="1"/>
          <p:nvPr/>
        </p:nvSpPr>
        <p:spPr>
          <a:xfrm>
            <a:off x="3550226" y="2994330"/>
            <a:ext cx="77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RDP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7E652-8B00-459E-96D8-66C52363FDA6}"/>
              </a:ext>
            </a:extLst>
          </p:cNvPr>
          <p:cNvSpPr txBox="1"/>
          <p:nvPr/>
        </p:nvSpPr>
        <p:spPr>
          <a:xfrm>
            <a:off x="5318906" y="2671164"/>
            <a:ext cx="191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Development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3ACF0-A0CA-45E4-A5BE-8FBBB437A5F3}"/>
              </a:ext>
            </a:extLst>
          </p:cNvPr>
          <p:cNvSpPr/>
          <p:nvPr/>
        </p:nvSpPr>
        <p:spPr>
          <a:xfrm>
            <a:off x="8581898" y="616505"/>
            <a:ext cx="1830779" cy="2214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Genymotion SaaS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8848BA-9438-4BE6-818A-E74D029B32B8}"/>
              </a:ext>
            </a:extLst>
          </p:cNvPr>
          <p:cNvCxnSpPr>
            <a:cxnSpLocks/>
          </p:cNvCxnSpPr>
          <p:nvPr/>
        </p:nvCxnSpPr>
        <p:spPr>
          <a:xfrm flipV="1">
            <a:off x="7844197" y="1678818"/>
            <a:ext cx="627301" cy="85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A7769-E36A-4DA1-B2F8-8121B2CAD9CF}"/>
              </a:ext>
            </a:extLst>
          </p:cNvPr>
          <p:cNvCxnSpPr>
            <a:cxnSpLocks/>
          </p:cNvCxnSpPr>
          <p:nvPr/>
        </p:nvCxnSpPr>
        <p:spPr>
          <a:xfrm>
            <a:off x="7797686" y="5292649"/>
            <a:ext cx="627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AEB677-874E-420F-88AC-220F7DA3F94D}"/>
              </a:ext>
            </a:extLst>
          </p:cNvPr>
          <p:cNvSpPr txBox="1"/>
          <p:nvPr/>
        </p:nvSpPr>
        <p:spPr>
          <a:xfrm>
            <a:off x="5318905" y="3756886"/>
            <a:ext cx="1913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easyTravel backend and load generator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33581-E9AE-4043-BF87-BB7382F11B09}"/>
              </a:ext>
            </a:extLst>
          </p:cNvPr>
          <p:cNvSpPr txBox="1"/>
          <p:nvPr/>
        </p:nvSpPr>
        <p:spPr>
          <a:xfrm>
            <a:off x="8747532" y="1494152"/>
            <a:ext cx="14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Mobile apps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E6A2A3-0008-4F1D-9D1D-F724ACD763F1}"/>
              </a:ext>
            </a:extLst>
          </p:cNvPr>
          <p:cNvCxnSpPr>
            <a:cxnSpLocks/>
          </p:cNvCxnSpPr>
          <p:nvPr/>
        </p:nvCxnSpPr>
        <p:spPr>
          <a:xfrm>
            <a:off x="9507733" y="3039083"/>
            <a:ext cx="0" cy="87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01E649-3E70-453A-A33D-FF217319C752}"/>
              </a:ext>
            </a:extLst>
          </p:cNvPr>
          <p:cNvCxnSpPr>
            <a:cxnSpLocks/>
          </p:cNvCxnSpPr>
          <p:nvPr/>
        </p:nvCxnSpPr>
        <p:spPr>
          <a:xfrm flipH="1">
            <a:off x="7885216" y="2600821"/>
            <a:ext cx="545265" cy="71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BFBC23-EED9-4FDA-92B7-632A740ED177}"/>
              </a:ext>
            </a:extLst>
          </p:cNvPr>
          <p:cNvSpPr txBox="1"/>
          <p:nvPr/>
        </p:nvSpPr>
        <p:spPr>
          <a:xfrm>
            <a:off x="7543542" y="1414725"/>
            <a:ext cx="103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Deploy 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12B1A-046F-4B23-BF14-4F95B008013A}"/>
              </a:ext>
            </a:extLst>
          </p:cNvPr>
          <p:cNvSpPr txBox="1"/>
          <p:nvPr/>
        </p:nvSpPr>
        <p:spPr>
          <a:xfrm>
            <a:off x="7934873" y="2900271"/>
            <a:ext cx="114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dirty="0">
                <a:solidFill>
                  <a:schemeClr val="bg1"/>
                </a:solidFill>
              </a:rPr>
              <a:t>Mobile backend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FB094F-61F4-4120-AE10-82434003CDF2}"/>
              </a:ext>
            </a:extLst>
          </p:cNvPr>
          <p:cNvSpPr txBox="1"/>
          <p:nvPr/>
        </p:nvSpPr>
        <p:spPr>
          <a:xfrm>
            <a:off x="5318905" y="4923317"/>
            <a:ext cx="13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OneAgent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E3646-29C2-4B7F-8EF8-BD2D44A1115C}"/>
              </a:ext>
            </a:extLst>
          </p:cNvPr>
          <p:cNvSpPr txBox="1"/>
          <p:nvPr/>
        </p:nvSpPr>
        <p:spPr>
          <a:xfrm>
            <a:off x="6628152" y="5559495"/>
            <a:ext cx="183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dirty="0">
                <a:solidFill>
                  <a:schemeClr val="bg1"/>
                </a:solidFill>
              </a:rPr>
              <a:t>PurePaths and demo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2FD2AC-26D3-4890-B811-99D73CE85E3A}"/>
              </a:ext>
            </a:extLst>
          </p:cNvPr>
          <p:cNvSpPr txBox="1"/>
          <p:nvPr/>
        </p:nvSpPr>
        <p:spPr>
          <a:xfrm>
            <a:off x="9497286" y="3229212"/>
            <a:ext cx="114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RUM beacon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895B4452-C2E5-40B2-96A9-5544C334A6DD}"/>
              </a:ext>
            </a:extLst>
          </p:cNvPr>
          <p:cNvSpPr/>
          <p:nvPr/>
        </p:nvSpPr>
        <p:spPr>
          <a:xfrm>
            <a:off x="1719447" y="1212679"/>
            <a:ext cx="1830779" cy="1191670"/>
          </a:xfrm>
          <a:prstGeom prst="wedgeRoundRectCallout">
            <a:avLst>
              <a:gd name="adj1" fmla="val 61545"/>
              <a:gd name="adj2" fmla="val 1013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1. Connect to the VM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2D1991A2-A7D1-4D24-B098-AEB9831C8CEA}"/>
              </a:ext>
            </a:extLst>
          </p:cNvPr>
          <p:cNvSpPr/>
          <p:nvPr/>
        </p:nvSpPr>
        <p:spPr>
          <a:xfrm>
            <a:off x="3678002" y="5174807"/>
            <a:ext cx="1830779" cy="1496014"/>
          </a:xfrm>
          <a:prstGeom prst="wedgeRoundRectCallout">
            <a:avLst>
              <a:gd name="adj1" fmla="val 54410"/>
              <a:gd name="adj2" fmla="val -16008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3. Log in to Dynatrace and install OneAgent on the VM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BA9126-1B17-4B52-AF62-CEBF0E7B209E}"/>
              </a:ext>
            </a:extLst>
          </p:cNvPr>
          <p:cNvSpPr txBox="1"/>
          <p:nvPr/>
        </p:nvSpPr>
        <p:spPr>
          <a:xfrm>
            <a:off x="5318904" y="3355840"/>
            <a:ext cx="19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B3A7F293-B585-4314-AC21-62D408A83467}"/>
              </a:ext>
            </a:extLst>
          </p:cNvPr>
          <p:cNvSpPr/>
          <p:nvPr/>
        </p:nvSpPr>
        <p:spPr>
          <a:xfrm>
            <a:off x="5956556" y="5459187"/>
            <a:ext cx="1830779" cy="746639"/>
          </a:xfrm>
          <a:prstGeom prst="wedgeRoundRectCallout">
            <a:avLst>
              <a:gd name="adj1" fmla="val -15643"/>
              <a:gd name="adj2" fmla="val -15778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4. Start easyTravel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AF822A7-F291-4888-93A8-2E42F8C798DF}"/>
              </a:ext>
            </a:extLst>
          </p:cNvPr>
          <p:cNvSpPr/>
          <p:nvPr/>
        </p:nvSpPr>
        <p:spPr>
          <a:xfrm>
            <a:off x="5562435" y="1050454"/>
            <a:ext cx="1830779" cy="746639"/>
          </a:xfrm>
          <a:prstGeom prst="wedgeRoundRectCallout">
            <a:avLst>
              <a:gd name="adj1" fmla="val 127708"/>
              <a:gd name="adj2" fmla="val -210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5. Set up Genymotion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B57D011B-5AFA-473C-A40E-5933B3C03C50}"/>
              </a:ext>
            </a:extLst>
          </p:cNvPr>
          <p:cNvSpPr/>
          <p:nvPr/>
        </p:nvSpPr>
        <p:spPr>
          <a:xfrm>
            <a:off x="1563761" y="4453651"/>
            <a:ext cx="1830779" cy="1191670"/>
          </a:xfrm>
          <a:prstGeom prst="wedgeRoundRectCallout">
            <a:avLst>
              <a:gd name="adj1" fmla="val 156896"/>
              <a:gd name="adj2" fmla="val -17965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AT" dirty="0"/>
              <a:t>2. Git Clone the HotDay Repo</a:t>
            </a:r>
          </a:p>
        </p:txBody>
      </p:sp>
    </p:spTree>
    <p:extLst>
      <p:ext uri="{BB962C8B-B14F-4D97-AF65-F5344CB8AC3E}">
        <p14:creationId xmlns:p14="http://schemas.microsoft.com/office/powerpoint/2010/main" val="121708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C89FA7-9CB8-45C8-8944-D428ED6C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3964803" cy="524256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A8F0DA9-B301-490A-B322-E7CD4E5C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Let‘s build a mobile app overview dashboard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B21F80-1A99-4FC2-9D01-F5782B6CF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3041" y="1447800"/>
            <a:ext cx="6080759" cy="4652963"/>
          </a:xfrm>
        </p:spPr>
        <p:txBody>
          <a:bodyPr>
            <a:normAutofit lnSpcReduction="10000"/>
          </a:bodyPr>
          <a:lstStyle/>
          <a:p>
            <a:endParaRPr lang="de-AT" dirty="0"/>
          </a:p>
          <a:p>
            <a:r>
              <a:rPr lang="de-AT" dirty="0"/>
              <a:t>Mobile app metrics</a:t>
            </a:r>
          </a:p>
          <a:p>
            <a:endParaRPr lang="de-AT" dirty="0"/>
          </a:p>
          <a:p>
            <a:r>
              <a:rPr lang="de-AT" dirty="0"/>
              <a:t>USQL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Key user actions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Web request metrics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91474AD-69F6-4387-A968-9DC051043A2F}"/>
              </a:ext>
            </a:extLst>
          </p:cNvPr>
          <p:cNvSpPr/>
          <p:nvPr/>
        </p:nvSpPr>
        <p:spPr>
          <a:xfrm flipH="1">
            <a:off x="4856921" y="1835425"/>
            <a:ext cx="619539" cy="483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36343A-094F-4B03-8F14-592BAC13AE9E}"/>
              </a:ext>
            </a:extLst>
          </p:cNvPr>
          <p:cNvSpPr/>
          <p:nvPr/>
        </p:nvSpPr>
        <p:spPr>
          <a:xfrm flipH="1">
            <a:off x="4856920" y="2733257"/>
            <a:ext cx="619539" cy="483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1A1839-2203-444E-B64A-C7E82BB44EE3}"/>
              </a:ext>
            </a:extLst>
          </p:cNvPr>
          <p:cNvSpPr/>
          <p:nvPr/>
        </p:nvSpPr>
        <p:spPr>
          <a:xfrm flipH="1">
            <a:off x="4856921" y="4069080"/>
            <a:ext cx="619539" cy="483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437E96-9408-4790-93DB-EB5AC91980CD}"/>
              </a:ext>
            </a:extLst>
          </p:cNvPr>
          <p:cNvSpPr/>
          <p:nvPr/>
        </p:nvSpPr>
        <p:spPr>
          <a:xfrm flipH="1">
            <a:off x="4856921" y="5451288"/>
            <a:ext cx="619539" cy="483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39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EF6744-0904-42BE-967C-7D54832B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" y="238385"/>
            <a:ext cx="12192000" cy="258315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45655E8-2710-488A-B71B-0E59DC35E8E0}"/>
              </a:ext>
            </a:extLst>
          </p:cNvPr>
          <p:cNvSpPr txBox="1">
            <a:spLocks/>
          </p:cNvSpPr>
          <p:nvPr/>
        </p:nvSpPr>
        <p:spPr>
          <a:xfrm>
            <a:off x="549966" y="3179198"/>
            <a:ext cx="10515600" cy="25831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Create a new dashboard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Use the following tiles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Header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Mobile 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Custom chart – Single value - Apdex (by OS and app version)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Custom chart – Timeseries – Action duration and action count</a:t>
            </a:r>
          </a:p>
        </p:txBody>
      </p:sp>
    </p:spTree>
    <p:extLst>
      <p:ext uri="{BB962C8B-B14F-4D97-AF65-F5344CB8AC3E}">
        <p14:creationId xmlns:p14="http://schemas.microsoft.com/office/powerpoint/2010/main" val="1101706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7F13-7868-4254-912C-7D5DC15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 application overview &amp; mobile app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4AB84-81FA-427D-8751-63C0905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Mobile app tile can be selected from the tile catalog or you can pin it to the dashboard from the app overview</a:t>
            </a:r>
          </a:p>
          <a:p>
            <a:r>
              <a:rPr lang="de-AT" dirty="0"/>
              <a:t>Metrics for custom charting are available out-of-the box</a:t>
            </a:r>
          </a:p>
          <a:p>
            <a:r>
              <a:rPr lang="de-AT" dirty="0"/>
              <a:t>Application -&gt; Mobile &amp; custom -&gt; &lt;metric name&gt;</a:t>
            </a:r>
          </a:p>
          <a:p>
            <a:r>
              <a:rPr lang="de-AT" dirty="0"/>
              <a:t>All metrics can be split by OS family (iOS, tvOS, Android)</a:t>
            </a:r>
          </a:p>
          <a:p>
            <a:r>
              <a:rPr lang="de-AT" dirty="0"/>
              <a:t>Other dimensions involve</a:t>
            </a:r>
          </a:p>
          <a:p>
            <a:pPr lvl="1"/>
            <a:r>
              <a:rPr lang="de-AT" dirty="0"/>
              <a:t>Geo location</a:t>
            </a:r>
          </a:p>
          <a:p>
            <a:pPr lvl="1"/>
            <a:r>
              <a:rPr lang="de-AT" dirty="0"/>
              <a:t>App version</a:t>
            </a:r>
          </a:p>
          <a:p>
            <a:pPr lvl="1"/>
            <a:r>
              <a:rPr lang="de-AT" dirty="0"/>
              <a:t>Apdex category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9784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FCF5C-A004-44E4-8E2B-E60B7A6D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39" y="3799412"/>
            <a:ext cx="4396598" cy="2888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Focus on the following 4 user actions</a:t>
            </a:r>
          </a:p>
          <a:p>
            <a:pPr lvl="1"/>
            <a:r>
              <a:rPr lang="de-AT" dirty="0"/>
              <a:t>Loading easyTravel</a:t>
            </a:r>
          </a:p>
          <a:p>
            <a:pPr lvl="1"/>
            <a:r>
              <a:rPr lang="de-AT" dirty="0"/>
              <a:t>DoLogin</a:t>
            </a:r>
          </a:p>
          <a:p>
            <a:pPr lvl="1"/>
            <a:r>
              <a:rPr lang="de-AT" dirty="0"/>
              <a:t>searchJourney</a:t>
            </a:r>
          </a:p>
          <a:p>
            <a:pPr lvl="1"/>
            <a:r>
              <a:rPr lang="de-AT" dirty="0"/>
              <a:t>bookJourney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7585-2446-4FC1-BE28-86C8570D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78278" cy="374453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2F97BC0-F562-4CBF-873A-D75CB00CB4E6}"/>
              </a:ext>
            </a:extLst>
          </p:cNvPr>
          <p:cNvSpPr txBox="1">
            <a:spLocks/>
          </p:cNvSpPr>
          <p:nvPr/>
        </p:nvSpPr>
        <p:spPr>
          <a:xfrm>
            <a:off x="5039139" y="3799412"/>
            <a:ext cx="4396598" cy="288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Use USQL to create the following tiles</a:t>
            </a:r>
          </a:p>
          <a:p>
            <a:r>
              <a:rPr lang="de-AT" dirty="0"/>
              <a:t>4x median user action duration</a:t>
            </a:r>
          </a:p>
          <a:p>
            <a:r>
              <a:rPr lang="de-AT" dirty="0"/>
              <a:t>1x funnel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423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7F13-7868-4254-912C-7D5DC15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 USQL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4AB84-81FA-427D-8751-63C0905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User sessions -&gt; User sessions query</a:t>
            </a:r>
          </a:p>
          <a:p>
            <a:r>
              <a:rPr lang="de-AT" dirty="0"/>
              <a:t>Data comes out of elastic search</a:t>
            </a:r>
          </a:p>
          <a:p>
            <a:r>
              <a:rPr lang="de-AT" dirty="0"/>
              <a:t>Some limitation around elastic search</a:t>
            </a:r>
          </a:p>
          <a:p>
            <a:pPr lvl="1"/>
            <a:r>
              <a:rPr lang="de-AT" dirty="0"/>
              <a:t>Data retention 35 days</a:t>
            </a:r>
          </a:p>
          <a:p>
            <a:pPr lvl="1"/>
            <a:r>
              <a:rPr lang="de-AT" dirty="0"/>
              <a:t>Potential read sampling</a:t>
            </a:r>
          </a:p>
          <a:p>
            <a:r>
              <a:rPr lang="de-AT" dirty="0"/>
              <a:t>Follow these steps</a:t>
            </a:r>
          </a:p>
          <a:p>
            <a:pPr lvl="1"/>
            <a:r>
              <a:rPr lang="de-AT" dirty="0"/>
              <a:t>Build a query</a:t>
            </a:r>
          </a:p>
          <a:p>
            <a:pPr lvl="1"/>
            <a:r>
              <a:rPr lang="de-AT" dirty="0"/>
              <a:t>Run it</a:t>
            </a:r>
          </a:p>
          <a:p>
            <a:pPr lvl="1"/>
            <a:r>
              <a:rPr lang="de-AT" dirty="0"/>
              <a:t>Select chart type</a:t>
            </a:r>
          </a:p>
          <a:p>
            <a:pPr lvl="1"/>
            <a:r>
              <a:rPr lang="de-AT" dirty="0"/>
              <a:t>Pin to dashboard</a:t>
            </a:r>
          </a:p>
        </p:txBody>
      </p:sp>
    </p:spTree>
    <p:extLst>
      <p:ext uri="{BB962C8B-B14F-4D97-AF65-F5344CB8AC3E}">
        <p14:creationId xmlns:p14="http://schemas.microsoft.com/office/powerpoint/2010/main" val="4268953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user actions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959904-D598-49C3-90AD-35D01509D09E}"/>
              </a:ext>
            </a:extLst>
          </p:cNvPr>
          <p:cNvGrpSpPr/>
          <p:nvPr/>
        </p:nvGrpSpPr>
        <p:grpSpPr>
          <a:xfrm>
            <a:off x="4835999" y="1937268"/>
            <a:ext cx="2520000" cy="3122141"/>
            <a:chOff x="3232724" y="2205882"/>
            <a:chExt cx="2520000" cy="31221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CF71DB-6444-4454-8BC0-F229477D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724" y="2205882"/>
              <a:ext cx="2520000" cy="2520000"/>
            </a:xfrm>
            <a:prstGeom prst="rect">
              <a:avLst/>
            </a:prstGeom>
          </p:spPr>
        </p:pic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5BE3E50F-4E43-46FF-BDAA-350D9B4F3541}"/>
                </a:ext>
              </a:extLst>
            </p:cNvPr>
            <p:cNvSpPr txBox="1">
              <a:spLocks/>
            </p:cNvSpPr>
            <p:nvPr/>
          </p:nvSpPr>
          <p:spPr>
            <a:xfrm>
              <a:off x="3232724" y="4732434"/>
              <a:ext cx="2519999" cy="59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000" b="1" i="0" kern="1200">
                  <a:solidFill>
                    <a:schemeClr val="bg1"/>
                  </a:solidFill>
                  <a:latin typeface="Bernina Sans Narrow" pitchFamily="2" charset="77"/>
                  <a:ea typeface="+mj-ea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/>
                <a:t>APDEX Threshold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6A23A5-7E7D-4184-8CD4-48A8F183D33A}"/>
              </a:ext>
            </a:extLst>
          </p:cNvPr>
          <p:cNvGrpSpPr/>
          <p:nvPr/>
        </p:nvGrpSpPr>
        <p:grpSpPr>
          <a:xfrm>
            <a:off x="8833798" y="1937268"/>
            <a:ext cx="2520002" cy="3122141"/>
            <a:chOff x="9238426" y="2205882"/>
            <a:chExt cx="2520002" cy="31221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0FD9E0-5D3A-4192-A432-69EB15DD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428" y="2205882"/>
              <a:ext cx="2520000" cy="2520000"/>
            </a:xfrm>
            <a:prstGeom prst="rect">
              <a:avLst/>
            </a:prstGeom>
          </p:spPr>
        </p:pic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4C0CF354-553E-4731-92F8-0E22B841F028}"/>
                </a:ext>
              </a:extLst>
            </p:cNvPr>
            <p:cNvSpPr txBox="1">
              <a:spLocks/>
            </p:cNvSpPr>
            <p:nvPr/>
          </p:nvSpPr>
          <p:spPr>
            <a:xfrm>
              <a:off x="9238426" y="4732434"/>
              <a:ext cx="2520000" cy="59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000" b="1" i="0" kern="1200">
                  <a:solidFill>
                    <a:schemeClr val="bg1"/>
                  </a:solidFill>
                  <a:latin typeface="Bernina Sans Narrow" pitchFamily="2" charset="77"/>
                  <a:ea typeface="+mj-ea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/>
                <a:t>DAVIS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5C48CF-28F4-497A-9D91-F8BB16FA8138}"/>
              </a:ext>
            </a:extLst>
          </p:cNvPr>
          <p:cNvGrpSpPr/>
          <p:nvPr/>
        </p:nvGrpSpPr>
        <p:grpSpPr>
          <a:xfrm>
            <a:off x="838200" y="1937268"/>
            <a:ext cx="2520001" cy="3122141"/>
            <a:chOff x="6359400" y="2205882"/>
            <a:chExt cx="2520001" cy="312214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F6B29C-5AE0-46E1-BB83-28F8A1FD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401" y="2205882"/>
              <a:ext cx="2520000" cy="2520000"/>
            </a:xfrm>
            <a:prstGeom prst="rect">
              <a:avLst/>
            </a:prstGeom>
          </p:spPr>
        </p:pic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835515BF-3245-46BD-8636-04CBBD9F5593}"/>
                </a:ext>
              </a:extLst>
            </p:cNvPr>
            <p:cNvSpPr txBox="1">
              <a:spLocks/>
            </p:cNvSpPr>
            <p:nvPr/>
          </p:nvSpPr>
          <p:spPr>
            <a:xfrm>
              <a:off x="6359400" y="4732434"/>
              <a:ext cx="2520000" cy="595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buNone/>
                <a:defRPr sz="2000" b="1" i="0" kern="1200">
                  <a:solidFill>
                    <a:schemeClr val="bg1"/>
                  </a:solidFill>
                  <a:latin typeface="Bernina Sans Narrow" pitchFamily="2" charset="77"/>
                  <a:ea typeface="+mj-ea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/>
                <a:t>Dashboarding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64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B646EF-5C2C-4360-B655-0E52C920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787" y="4376504"/>
            <a:ext cx="4870268" cy="2326482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Take a look at the multi dimensional analysis screen</a:t>
            </a:r>
          </a:p>
          <a:p>
            <a:pPr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Mark the following 4 key user actions</a:t>
            </a:r>
          </a:p>
          <a:p>
            <a:pPr lvl="1"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Loading easyTravel</a:t>
            </a:r>
          </a:p>
          <a:p>
            <a:pPr lvl="1"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DoLogin</a:t>
            </a:r>
          </a:p>
          <a:p>
            <a:pPr lvl="1"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searchJourney</a:t>
            </a:r>
          </a:p>
          <a:p>
            <a:pPr lvl="1">
              <a:buClr>
                <a:srgbClr val="FFFFFF"/>
              </a:buClr>
              <a:defRPr/>
            </a:pPr>
            <a:r>
              <a:rPr lang="de-AT" dirty="0">
                <a:solidFill>
                  <a:srgbClr val="FFFFFF"/>
                </a:solidFill>
              </a:rPr>
              <a:t>bookJourney</a:t>
            </a:r>
          </a:p>
          <a:p>
            <a:pPr>
              <a:buClr>
                <a:srgbClr val="FFFFFF"/>
              </a:buClr>
              <a:defRPr/>
            </a:pPr>
            <a:endParaRPr lang="de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7902E-6EE8-4096-9A14-DCA81B98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155014"/>
            <a:ext cx="10122855" cy="4051225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0691E00-3B31-486F-B7AF-9389060AA068}"/>
              </a:ext>
            </a:extLst>
          </p:cNvPr>
          <p:cNvSpPr txBox="1">
            <a:spLocks/>
          </p:cNvSpPr>
          <p:nvPr/>
        </p:nvSpPr>
        <p:spPr>
          <a:xfrm>
            <a:off x="5244306" y="4376505"/>
            <a:ext cx="4870268" cy="232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  <a:defRPr/>
            </a:pPr>
            <a:endParaRPr lang="de-AT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5CB8D72-E302-4009-98E1-A82DB846A2B5}"/>
              </a:ext>
            </a:extLst>
          </p:cNvPr>
          <p:cNvSpPr txBox="1">
            <a:spLocks/>
          </p:cNvSpPr>
          <p:nvPr/>
        </p:nvSpPr>
        <p:spPr>
          <a:xfrm>
            <a:off x="6316324" y="4376504"/>
            <a:ext cx="4870268" cy="2326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  <a:defRPr/>
            </a:pPr>
            <a:r>
              <a:rPr lang="de-AT" dirty="0"/>
              <a:t>Pin the key user action tile to your dashboard</a:t>
            </a:r>
          </a:p>
          <a:p>
            <a:pPr>
              <a:buClr>
                <a:srgbClr val="FFFFFF"/>
              </a:buClr>
              <a:defRPr/>
            </a:pPr>
            <a:r>
              <a:rPr lang="de-AT" dirty="0"/>
              <a:t>Create a custom chart for every key user action showing User action count split by apdex category</a:t>
            </a:r>
          </a:p>
        </p:txBody>
      </p:sp>
    </p:spTree>
    <p:extLst>
      <p:ext uri="{BB962C8B-B14F-4D97-AF65-F5344CB8AC3E}">
        <p14:creationId xmlns:p14="http://schemas.microsoft.com/office/powerpoint/2010/main" val="4145286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7F13-7868-4254-912C-7D5DC15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 key user 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4AB84-81FA-427D-8751-63C0905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Multi dimensional analysis shows data based on code level storage</a:t>
            </a:r>
          </a:p>
          <a:p>
            <a:pPr lvl="1"/>
            <a:r>
              <a:rPr lang="de-AT" dirty="0"/>
              <a:t>Data retention 35 days</a:t>
            </a:r>
          </a:p>
          <a:p>
            <a:pPr lvl="1"/>
            <a:r>
              <a:rPr lang="de-AT" dirty="0"/>
              <a:t>Ad-hoc analysis</a:t>
            </a:r>
          </a:p>
          <a:p>
            <a:pPr lvl="1"/>
            <a:r>
              <a:rPr lang="de-AT" dirty="0"/>
              <a:t>Different breakdown charts</a:t>
            </a:r>
          </a:p>
          <a:p>
            <a:pPr lvl="1"/>
            <a:r>
              <a:rPr lang="de-AT" dirty="0"/>
              <a:t>Web requests and errors over time</a:t>
            </a:r>
          </a:p>
          <a:p>
            <a:r>
              <a:rPr lang="de-AT" dirty="0"/>
              <a:t>Key user actions will be stored as metrics </a:t>
            </a:r>
          </a:p>
          <a:p>
            <a:pPr lvl="1"/>
            <a:r>
              <a:rPr lang="de-AT" dirty="0"/>
              <a:t>Data retention forever</a:t>
            </a:r>
          </a:p>
          <a:p>
            <a:pPr lvl="1"/>
            <a:r>
              <a:rPr lang="de-AT" dirty="0"/>
              <a:t>Application -&gt; Mobile &amp; custom -&gt; Mobile app key user actions -&gt; &lt;metric name&gt;</a:t>
            </a:r>
          </a:p>
          <a:p>
            <a:pPr lvl="1"/>
            <a:r>
              <a:rPr lang="de-AT" dirty="0"/>
              <a:t>All metrics can be split by OS family (iOS, tvOS, Android)</a:t>
            </a:r>
          </a:p>
          <a:p>
            <a:r>
              <a:rPr lang="de-AT" dirty="0"/>
              <a:t>Good way to find the right threshold is to look at the user action duration distribution chart in the multidimensional analysis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6423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AE33E-B120-4398-947A-7EFD2AA2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6" y="0"/>
            <a:ext cx="12389126" cy="68580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FA46C3-04F9-4929-B221-38A6B6D6EAB1}"/>
              </a:ext>
            </a:extLst>
          </p:cNvPr>
          <p:cNvSpPr/>
          <p:nvPr/>
        </p:nvSpPr>
        <p:spPr>
          <a:xfrm>
            <a:off x="1699591" y="4313583"/>
            <a:ext cx="1113183" cy="815008"/>
          </a:xfrm>
          <a:prstGeom prst="wedgeRoundRectCallout">
            <a:avLst>
              <a:gd name="adj1" fmla="val -93154"/>
              <a:gd name="adj2" fmla="val -2134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First party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E830327-672E-4C43-83D8-77E372CA0253}"/>
              </a:ext>
            </a:extLst>
          </p:cNvPr>
          <p:cNvSpPr/>
          <p:nvPr/>
        </p:nvSpPr>
        <p:spPr>
          <a:xfrm>
            <a:off x="6612834" y="4078357"/>
            <a:ext cx="1113183" cy="815008"/>
          </a:xfrm>
          <a:prstGeom prst="wedgeRoundRectCallout">
            <a:avLst>
              <a:gd name="adj1" fmla="val 72025"/>
              <a:gd name="adj2" fmla="val 9054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Clean up URLs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F2B2F0F-6EAD-4FB1-817A-5772F378DD98}"/>
              </a:ext>
            </a:extLst>
          </p:cNvPr>
          <p:cNvSpPr/>
          <p:nvPr/>
        </p:nvSpPr>
        <p:spPr>
          <a:xfrm>
            <a:off x="2812774" y="612913"/>
            <a:ext cx="1941445" cy="815008"/>
          </a:xfrm>
          <a:prstGeom prst="wedgeRoundRectCallout">
            <a:avLst>
              <a:gd name="adj1" fmla="val 76571"/>
              <a:gd name="adj2" fmla="val 134452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During or outside of user actions?</a:t>
            </a:r>
          </a:p>
        </p:txBody>
      </p:sp>
    </p:spTree>
    <p:extLst>
      <p:ext uri="{BB962C8B-B14F-4D97-AF65-F5344CB8AC3E}">
        <p14:creationId xmlns:p14="http://schemas.microsoft.com/office/powerpoint/2010/main" val="13349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200AB-8B94-4E0F-BE2E-4E4A25B9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661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73C38-989C-4149-B661-9C4605311163}"/>
              </a:ext>
            </a:extLst>
          </p:cNvPr>
          <p:cNvSpPr txBox="1">
            <a:spLocks/>
          </p:cNvSpPr>
          <p:nvPr/>
        </p:nvSpPr>
        <p:spPr>
          <a:xfrm>
            <a:off x="5251269" y="4286631"/>
            <a:ext cx="6753497" cy="23667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Use the following tiles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Custom chart – top list – request count by provider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Custom chart – single value – request duration and request error rate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071342-1A9C-478A-BC4C-284B7A94FF6A}"/>
              </a:ext>
            </a:extLst>
          </p:cNvPr>
          <p:cNvSpPr txBox="1">
            <a:spLocks/>
          </p:cNvSpPr>
          <p:nvPr/>
        </p:nvSpPr>
        <p:spPr>
          <a:xfrm>
            <a:off x="209007" y="4286631"/>
            <a:ext cx="4637314" cy="23667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See what Dynatrace stores about web requests</a:t>
            </a:r>
            <a:endParaRPr lang="de-AT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Learn how you can configure web request capturing in Dynatrace</a:t>
            </a:r>
          </a:p>
        </p:txBody>
      </p:sp>
    </p:spTree>
    <p:extLst>
      <p:ext uri="{BB962C8B-B14F-4D97-AF65-F5344CB8AC3E}">
        <p14:creationId xmlns:p14="http://schemas.microsoft.com/office/powerpoint/2010/main" val="21822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25FABA-005D-1B40-9324-BD8D24B1FAA4}"/>
              </a:ext>
            </a:extLst>
          </p:cNvPr>
          <p:cNvSpPr txBox="1"/>
          <p:nvPr/>
        </p:nvSpPr>
        <p:spPr>
          <a:xfrm>
            <a:off x="646177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28BDC-41D9-A447-8A99-1016CA596834}"/>
              </a:ext>
            </a:extLst>
          </p:cNvPr>
          <p:cNvSpPr txBox="1"/>
          <p:nvPr/>
        </p:nvSpPr>
        <p:spPr>
          <a:xfrm>
            <a:off x="646177" y="2279441"/>
            <a:ext cx="97292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c:\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/Dynatrace/perform-2020-hotday.git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428DF-13F5-411F-B79E-3A69EF31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the app</a:t>
            </a:r>
          </a:p>
        </p:txBody>
      </p:sp>
    </p:spTree>
    <p:extLst>
      <p:ext uri="{BB962C8B-B14F-4D97-AF65-F5344CB8AC3E}">
        <p14:creationId xmlns:p14="http://schemas.microsoft.com/office/powerpoint/2010/main" val="267702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A7F13-7868-4254-912C-7D5DC15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 web request monitoring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4AB84-81FA-427D-8751-63C0905B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Web requests are captured automatically by the mobile agent</a:t>
            </a:r>
          </a:p>
          <a:p>
            <a:r>
              <a:rPr lang="de-AT" dirty="0"/>
              <a:t>Automatically grouped into providers based on top level domain</a:t>
            </a:r>
          </a:p>
          <a:p>
            <a:r>
              <a:rPr lang="de-AT" dirty="0"/>
              <a:t>Configuration to change the provider groups</a:t>
            </a:r>
          </a:p>
          <a:p>
            <a:r>
              <a:rPr lang="de-AT" dirty="0"/>
              <a:t>Configuration to clean up parts of the URL</a:t>
            </a:r>
          </a:p>
          <a:p>
            <a:r>
              <a:rPr lang="de-AT" dirty="0"/>
              <a:t>Web request metrics on application level can be split by provider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96855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89487-D2F0-4999-A8A1-FEA5482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#3 Instrumenting a React Native app</a:t>
            </a:r>
          </a:p>
        </p:txBody>
      </p:sp>
    </p:spTree>
    <p:extLst>
      <p:ext uri="{BB962C8B-B14F-4D97-AF65-F5344CB8AC3E}">
        <p14:creationId xmlns:p14="http://schemas.microsoft.com/office/powerpoint/2010/main" val="419152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56064-3373-4A56-8FF8-57AE8C0D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328416" y="2279441"/>
            <a:ext cx="8473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perform-2020-hotday\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hotday_mobileapps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TheMovieRater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50BAF6CC-9E3C-A242-9015-24CFB95FEDF7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C19EABA-27A6-4048-8AF7-EA6DE0C69FDF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80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2279441"/>
            <a:ext cx="74864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E0079F-3599-8D42-B1E5-F98234A9AB2C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CD1B569-FD96-A64E-B507-931E8D1057BD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15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1F82E-BEE0-ED44-890F-0F207D108F6A}"/>
              </a:ext>
            </a:extLst>
          </p:cNvPr>
          <p:cNvSpPr txBox="1"/>
          <p:nvPr/>
        </p:nvSpPr>
        <p:spPr>
          <a:xfrm>
            <a:off x="3591498" y="2102079"/>
            <a:ext cx="82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list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4135518"/>
            <a:ext cx="7486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adbconnect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F2CF1522-F171-1040-A85F-54BBD5CDD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79" y="2809964"/>
            <a:ext cx="6860828" cy="1132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4017379" y="3548053"/>
            <a:ext cx="3455476" cy="308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029191-BCDE-6749-9A74-654EA2EA7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"/>
          <a:stretch/>
        </p:blipFill>
        <p:spPr>
          <a:xfrm>
            <a:off x="4017379" y="5428613"/>
            <a:ext cx="7677710" cy="684191"/>
          </a:xfrm>
          <a:prstGeom prst="rect">
            <a:avLst/>
          </a:prstGeom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A6816A33-09B7-2245-A8BB-D3E7CFAD2E11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EC3A2765-AA67-AD43-A95E-940F14C607E3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26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2279441"/>
            <a:ext cx="7486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73CE7CD-1388-1244-A787-7C6AA9A01B57}"/>
              </a:ext>
            </a:extLst>
          </p:cNvPr>
          <p:cNvSpPr/>
          <p:nvPr/>
        </p:nvSpPr>
        <p:spPr>
          <a:xfrm rot="16200000">
            <a:off x="2547696" y="241970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D529571-7D92-E24C-ACFB-BF9AE9C3698E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3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633321"/>
            <a:ext cx="7369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the app in the simulator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94225-AC71-0042-ABCB-093732EB47F6}"/>
              </a:ext>
            </a:extLst>
          </p:cNvPr>
          <p:cNvSpPr txBox="1"/>
          <p:nvPr/>
        </p:nvSpPr>
        <p:spPr>
          <a:xfrm>
            <a:off x="3591498" y="3127872"/>
            <a:ext cx="828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login: mobile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pass: react-native</a:t>
            </a:r>
          </a:p>
          <a:p>
            <a:endParaRPr lang="en-US" sz="5400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DFA26298-CB15-954C-BDEA-652D52C449A1}"/>
              </a:ext>
            </a:extLst>
          </p:cNvPr>
          <p:cNvSpPr/>
          <p:nvPr/>
        </p:nvSpPr>
        <p:spPr>
          <a:xfrm rot="16200000">
            <a:off x="2547696" y="241970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CCF814E-650B-C640-8B2D-C5C62A873E4A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6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76D4C8-1BDC-7942-8147-231FFAA8440E}"/>
              </a:ext>
            </a:extLst>
          </p:cNvPr>
          <p:cNvSpPr txBox="1"/>
          <p:nvPr/>
        </p:nvSpPr>
        <p:spPr>
          <a:xfrm>
            <a:off x="3729445" y="2279441"/>
            <a:ext cx="74864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Review the </a:t>
            </a:r>
            <a:r>
              <a:rPr lang="en-US" sz="4800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notes </a:t>
            </a: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</a:p>
          <a:p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E0F079D-2B1F-7B43-AABE-48B401E07F16}"/>
              </a:ext>
            </a:extLst>
          </p:cNvPr>
          <p:cNvSpPr/>
          <p:nvPr/>
        </p:nvSpPr>
        <p:spPr>
          <a:xfrm rot="16200000">
            <a:off x="2547696" y="321218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1F19796-2262-AB4D-9B42-08D4BBE829C2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97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971BBC-BE2B-194D-B93F-4ABD88F16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2" t="-3864" r="15367" b="3864"/>
          <a:stretch/>
        </p:blipFill>
        <p:spPr>
          <a:xfrm>
            <a:off x="-1321878" y="1218647"/>
            <a:ext cx="13420052" cy="4682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4A6E1-10A9-1B4D-A0BC-E5D2FE127F6F}"/>
              </a:ext>
            </a:extLst>
          </p:cNvPr>
          <p:cNvSpPr/>
          <p:nvPr/>
        </p:nvSpPr>
        <p:spPr>
          <a:xfrm>
            <a:off x="4791456" y="2962656"/>
            <a:ext cx="7217664" cy="81686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65204-3C5C-7C45-81F7-32C9B6966018}"/>
              </a:ext>
            </a:extLst>
          </p:cNvPr>
          <p:cNvSpPr txBox="1"/>
          <p:nvPr/>
        </p:nvSpPr>
        <p:spPr>
          <a:xfrm>
            <a:off x="6205728" y="1914144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dynatrace.config.js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5326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ynthetic limits in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Demo App </a:t>
            </a:r>
            <a:r>
              <a:rPr lang="de-DE" dirty="0" err="1"/>
              <a:t>Prep</a:t>
            </a:r>
            <a:r>
              <a:rPr lang="de-DE" dirty="0"/>
              <a:t> Work</a:t>
            </a:r>
            <a:endParaRPr dirty="0"/>
          </a:p>
        </p:txBody>
      </p:sp>
      <p:sp>
        <p:nvSpPr>
          <p:cNvPr id="618" name="Max 5k monitors per tenan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45719" rIns="45719" anchor="t">
            <a:noAutofit/>
          </a:bodyPr>
          <a:lstStyle/>
          <a:p>
            <a:r>
              <a:rPr lang="de-DE" sz="2800" dirty="0"/>
              <a:t>Download </a:t>
            </a:r>
            <a:r>
              <a:rPr lang="de-DE" sz="2800" dirty="0" err="1"/>
              <a:t>OneAgent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Windows </a:t>
            </a:r>
            <a:r>
              <a:rPr lang="de-DE" sz="2800" dirty="0" err="1"/>
              <a:t>Machine</a:t>
            </a:r>
            <a:endParaRPr lang="de-DE" sz="2800" dirty="0"/>
          </a:p>
          <a:p>
            <a:r>
              <a:rPr lang="de-DE" sz="2800" dirty="0"/>
              <a:t>Edit </a:t>
            </a:r>
            <a:r>
              <a:rPr lang="de-DE" sz="2800" dirty="0" err="1"/>
              <a:t>EasyTravel</a:t>
            </a:r>
            <a:r>
              <a:rPr lang="de-DE" sz="2800" dirty="0"/>
              <a:t> </a:t>
            </a:r>
            <a:r>
              <a:rPr lang="de-DE" sz="2800" dirty="0" err="1"/>
              <a:t>configuration</a:t>
            </a:r>
            <a:endParaRPr lang="de-DE" sz="2800" dirty="0"/>
          </a:p>
          <a:p>
            <a:pPr lvl="1"/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Directory</a:t>
            </a:r>
          </a:p>
          <a:p>
            <a:pPr lvl="2"/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C:\</a:t>
            </a:r>
            <a:r>
              <a:rPr lang="de-DE" sz="28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Program</a:t>
            </a:r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Files\</a:t>
            </a:r>
            <a:r>
              <a:rPr lang="de-DE" sz="28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dynaTrace</a:t>
            </a:r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\</a:t>
            </a:r>
            <a:r>
              <a:rPr lang="de-DE" sz="28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easyTravel</a:t>
            </a:r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(x64)\</a:t>
            </a:r>
            <a:r>
              <a:rPr lang="de-DE" sz="28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resources</a:t>
            </a:r>
            <a:endParaRPr lang="de-DE" sz="28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/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</a:t>
            </a:r>
          </a:p>
          <a:p>
            <a:pPr lvl="2"/>
            <a:r>
              <a:rPr lang="de-DE" sz="2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easyTravelConfig.properties</a:t>
            </a:r>
          </a:p>
          <a:p>
            <a:r>
              <a:rPr lang="de-DE" sz="2800" dirty="0"/>
              <a:t>Start EasyTravel and launch the Standard Scenario</a:t>
            </a:r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17375" y="6345238"/>
            <a:ext cx="174625" cy="2254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202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23EAC4-D834-A74B-AB69-247156B91C3B}"/>
              </a:ext>
            </a:extLst>
          </p:cNvPr>
          <p:cNvSpPr txBox="1"/>
          <p:nvPr/>
        </p:nvSpPr>
        <p:spPr>
          <a:xfrm>
            <a:off x="447038" y="3787547"/>
            <a:ext cx="10184386" cy="466344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E65204-3C5C-7C45-81F7-32C9B6966018}"/>
              </a:ext>
            </a:extLst>
          </p:cNvPr>
          <p:cNvSpPr txBox="1"/>
          <p:nvPr/>
        </p:nvSpPr>
        <p:spPr>
          <a:xfrm>
            <a:off x="6205728" y="1914144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dynatrace.config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ACB59-ACF0-DC41-9B32-72CF33E60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101970"/>
            <a:ext cx="11607800" cy="5511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4A6E1-10A9-1B4D-A0BC-E5D2FE127F6F}"/>
              </a:ext>
            </a:extLst>
          </p:cNvPr>
          <p:cNvSpPr/>
          <p:nvPr/>
        </p:nvSpPr>
        <p:spPr>
          <a:xfrm>
            <a:off x="384556" y="3787546"/>
            <a:ext cx="10246868" cy="32115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59616-600A-5043-9FB7-EE2289D4A88C}"/>
              </a:ext>
            </a:extLst>
          </p:cNvPr>
          <p:cNvSpPr/>
          <p:nvPr/>
        </p:nvSpPr>
        <p:spPr>
          <a:xfrm>
            <a:off x="384556" y="5878474"/>
            <a:ext cx="10246868" cy="32115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CC8F8-9C3B-2A45-ADE8-56B02A7C62EE}"/>
              </a:ext>
            </a:extLst>
          </p:cNvPr>
          <p:cNvSpPr txBox="1"/>
          <p:nvPr/>
        </p:nvSpPr>
        <p:spPr>
          <a:xfrm>
            <a:off x="6358128" y="2066544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metro.config.js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462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76D4C8-1BDC-7942-8147-231FFAA8440E}"/>
              </a:ext>
            </a:extLst>
          </p:cNvPr>
          <p:cNvSpPr txBox="1"/>
          <p:nvPr/>
        </p:nvSpPr>
        <p:spPr>
          <a:xfrm>
            <a:off x="3453550" y="2279441"/>
            <a:ext cx="77623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instrumentDynatrace</a:t>
            </a:r>
            <a:endParaRPr lang="en-US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D17EE8A-A763-F043-BCF9-763586EDE56B}"/>
              </a:ext>
            </a:extLst>
          </p:cNvPr>
          <p:cNvSpPr/>
          <p:nvPr/>
        </p:nvSpPr>
        <p:spPr>
          <a:xfrm rot="16200000">
            <a:off x="2547696" y="321218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144B15D-6B74-1349-8B9C-6988C1ED6D99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0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1F82E-BEE0-ED44-890F-0F207D108F6A}"/>
              </a:ext>
            </a:extLst>
          </p:cNvPr>
          <p:cNvSpPr txBox="1"/>
          <p:nvPr/>
        </p:nvSpPr>
        <p:spPr>
          <a:xfrm>
            <a:off x="3591498" y="2102079"/>
            <a:ext cx="82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list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59E1E6-7631-D346-AC9F-087112D2ED24}"/>
              </a:ext>
            </a:extLst>
          </p:cNvPr>
          <p:cNvCxnSpPr/>
          <p:nvPr/>
        </p:nvCxnSpPr>
        <p:spPr>
          <a:xfrm>
            <a:off x="5076496" y="5060737"/>
            <a:ext cx="34684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4135518"/>
            <a:ext cx="74864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gmsaas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instances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adbconnect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F2CF1522-F171-1040-A85F-54BBD5CDD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79" y="2809964"/>
            <a:ext cx="6860828" cy="1132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B3A3B0-28FD-EE41-B566-F1D770131FAC}"/>
              </a:ext>
            </a:extLst>
          </p:cNvPr>
          <p:cNvSpPr/>
          <p:nvPr/>
        </p:nvSpPr>
        <p:spPr>
          <a:xfrm>
            <a:off x="4017379" y="3548053"/>
            <a:ext cx="3455476" cy="3085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029191-BCDE-6749-9A74-654EA2EA7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1"/>
          <a:stretch/>
        </p:blipFill>
        <p:spPr>
          <a:xfrm>
            <a:off x="4017379" y="5428613"/>
            <a:ext cx="7677710" cy="684191"/>
          </a:xfrm>
          <a:prstGeom prst="rect">
            <a:avLst/>
          </a:prstGeom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F42EA2C0-D2C2-B541-8E61-B932C58768C4}"/>
              </a:ext>
            </a:extLst>
          </p:cNvPr>
          <p:cNvSpPr/>
          <p:nvPr/>
        </p:nvSpPr>
        <p:spPr>
          <a:xfrm rot="16200000">
            <a:off x="2547696" y="321218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7F32577-F091-E74E-915A-5C65777BECED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01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ACD5A-C447-084B-806A-926002593B51}"/>
              </a:ext>
            </a:extLst>
          </p:cNvPr>
          <p:cNvSpPr txBox="1"/>
          <p:nvPr/>
        </p:nvSpPr>
        <p:spPr>
          <a:xfrm>
            <a:off x="3729445" y="2279441"/>
            <a:ext cx="7486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 the following command in </a:t>
            </a:r>
            <a:r>
              <a:rPr lang="en-US" sz="2400" u="sng" dirty="0" err="1">
                <a:solidFill>
                  <a:schemeClr val="bg1"/>
                </a:solidFill>
              </a:rPr>
              <a:t>Cmder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90DC0EE7-CB70-E449-8B54-400422352D5E}"/>
              </a:ext>
            </a:extLst>
          </p:cNvPr>
          <p:cNvSpPr/>
          <p:nvPr/>
        </p:nvSpPr>
        <p:spPr>
          <a:xfrm rot="16200000">
            <a:off x="2547696" y="321218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6A11693-0E83-2B46-90D2-729FC3C00E9E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852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2423041"/>
            <a:ext cx="7762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Run the app in the simulator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Analyze the data in Dynatrace UI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86A83FE-7663-DF45-8BAE-786AA9367D5D}"/>
              </a:ext>
            </a:extLst>
          </p:cNvPr>
          <p:cNvSpPr/>
          <p:nvPr/>
        </p:nvSpPr>
        <p:spPr>
          <a:xfrm rot="16200000">
            <a:off x="2547696" y="3212186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ABFFA9C-F23F-6447-96A9-E277E712EFE6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65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160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Edit </a:t>
            </a:r>
            <a:r>
              <a:rPr lang="en-US" sz="4400" u="sng" dirty="0">
                <a:solidFill>
                  <a:schemeClr val="bg1"/>
                </a:solidFill>
              </a:rPr>
              <a:t>components/</a:t>
            </a:r>
            <a:r>
              <a:rPr lang="en-US" sz="4400" u="sng" dirty="0" err="1">
                <a:solidFill>
                  <a:schemeClr val="bg1"/>
                </a:solidFill>
              </a:rPr>
              <a:t>auth.js</a:t>
            </a:r>
            <a:endParaRPr lang="en-US" sz="4400" u="sng" dirty="0">
              <a:solidFill>
                <a:schemeClr val="bg1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6B8BEA91-D476-BE48-AC6E-E4A81A1728EB}"/>
              </a:ext>
            </a:extLst>
          </p:cNvPr>
          <p:cNvSpPr/>
          <p:nvPr/>
        </p:nvSpPr>
        <p:spPr>
          <a:xfrm rot="16200000">
            <a:off x="2547696" y="40412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16C9F93-4AC1-9543-9E41-A4CEFD07E508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3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BB193-2CED-6F43-9110-1B9EAD6E1A9C}"/>
              </a:ext>
            </a:extLst>
          </p:cNvPr>
          <p:cNvSpPr txBox="1"/>
          <p:nvPr/>
        </p:nvSpPr>
        <p:spPr>
          <a:xfrm>
            <a:off x="3591498" y="1459873"/>
            <a:ext cx="6588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Edit </a:t>
            </a:r>
            <a:r>
              <a:rPr lang="en-US" sz="4400" u="sng" dirty="0">
                <a:solidFill>
                  <a:schemeClr val="bg1"/>
                </a:solidFill>
              </a:rPr>
              <a:t>components/</a:t>
            </a:r>
            <a:r>
              <a:rPr lang="en-US" sz="4400" u="sng" dirty="0" err="1">
                <a:solidFill>
                  <a:schemeClr val="bg1"/>
                </a:solidFill>
              </a:rPr>
              <a:t>details.js</a:t>
            </a:r>
            <a:endParaRPr lang="en-US" sz="4400" u="sng" dirty="0">
              <a:solidFill>
                <a:schemeClr val="bg1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6B8BEA91-D476-BE48-AC6E-E4A81A1728EB}"/>
              </a:ext>
            </a:extLst>
          </p:cNvPr>
          <p:cNvSpPr/>
          <p:nvPr/>
        </p:nvSpPr>
        <p:spPr>
          <a:xfrm rot="16200000">
            <a:off x="2547696" y="4041242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16C9F93-4AC1-9543-9E41-A4CEFD07E508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Build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Install &amp; run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Instrument the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0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3C30C-6B79-42EA-BC47-A5ADA4C7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Mobile monitoring @ Perform 2020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D45309E-0B03-41FF-B93C-6C972CA4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sz="3200" dirty="0"/>
              <a:t>Wednesday</a:t>
            </a:r>
          </a:p>
          <a:p>
            <a:pPr marL="457200" lvl="1" indent="0">
              <a:buNone/>
            </a:pPr>
            <a:r>
              <a:rPr lang="de-AT" sz="2800" dirty="0">
                <a:sym typeface="Wingdings" panose="05000000000000000000" pitchFamily="2" charset="2"/>
              </a:rPr>
              <a:t> Come and visit us at the Innovation Expo Center</a:t>
            </a:r>
          </a:p>
          <a:p>
            <a:r>
              <a:rPr lang="de-AT" sz="3200" dirty="0">
                <a:sym typeface="Wingdings" panose="05000000000000000000" pitchFamily="2" charset="2"/>
              </a:rPr>
              <a:t>Thursday</a:t>
            </a:r>
          </a:p>
          <a:p>
            <a:pPr lvl="1"/>
            <a:r>
              <a:rPr lang="de-AT" sz="2800" dirty="0">
                <a:sym typeface="Wingdings" panose="05000000000000000000" pitchFamily="2" charset="2"/>
              </a:rPr>
              <a:t>9:30 – 9:50 Mainstage – Steve Tack‘s Product feature</a:t>
            </a:r>
          </a:p>
          <a:p>
            <a:pPr lvl="1"/>
            <a:r>
              <a:rPr lang="de-AT" sz="2800" dirty="0">
                <a:sym typeface="Wingdings" panose="05000000000000000000" pitchFamily="2" charset="2"/>
              </a:rPr>
              <a:t>12:00 – 12:45 Breakout – How KBC does mobile app monitoring</a:t>
            </a:r>
          </a:p>
          <a:p>
            <a:pPr lvl="1"/>
            <a:r>
              <a:rPr lang="de-AT" sz="2800" dirty="0">
                <a:sym typeface="Wingdings" panose="05000000000000000000" pitchFamily="2" charset="2"/>
              </a:rPr>
              <a:t>2:00 – 2:45 Breakout – Digital experience management roadmap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4083164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C0F7-76A5-48DE-A2DC-D987EBB9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090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ynthetic limits in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AT" dirty="0"/>
              <a:t>easyTravel backend and load generator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DFA299-97F1-4B66-8DC2-96FA91849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17375" y="6345238"/>
            <a:ext cx="174625" cy="2254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7546A-08C9-4FBA-B44E-C38514CC57E8}"/>
              </a:ext>
            </a:extLst>
          </p:cNvPr>
          <p:cNvGrpSpPr/>
          <p:nvPr/>
        </p:nvGrpSpPr>
        <p:grpSpPr>
          <a:xfrm>
            <a:off x="593766" y="1344415"/>
            <a:ext cx="11176839" cy="5353267"/>
            <a:chOff x="0" y="1344416"/>
            <a:chExt cx="8704613" cy="4169168"/>
          </a:xfrm>
        </p:grpSpPr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3FA6AD3-26F8-B142-96C0-D374F2E3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04"/>
            <a:stretch/>
          </p:blipFill>
          <p:spPr>
            <a:xfrm>
              <a:off x="0" y="1344416"/>
              <a:ext cx="8704613" cy="41691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2F6B71-4808-5446-877F-F581F3B26B50}"/>
                </a:ext>
              </a:extLst>
            </p:cNvPr>
            <p:cNvSpPr/>
            <p:nvPr/>
          </p:nvSpPr>
          <p:spPr>
            <a:xfrm>
              <a:off x="0" y="3328417"/>
              <a:ext cx="4523232" cy="792480"/>
            </a:xfrm>
            <a:prstGeom prst="rect">
              <a:avLst/>
            </a:prstGeom>
            <a:noFill/>
            <a:ln w="28575" cap="flat">
              <a:solidFill>
                <a:schemeClr val="accent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F1419"/>
                </a:solidFill>
                <a:effectLst/>
                <a:uFillTx/>
                <a:latin typeface="Bernina Sans Light"/>
                <a:ea typeface="Bernina Sans Light"/>
                <a:cs typeface="Bernina Sans Light"/>
                <a:sym typeface="Bernina Sans 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65BF3-F795-C849-B14E-38A7AEE1121E}"/>
                </a:ext>
              </a:extLst>
            </p:cNvPr>
            <p:cNvSpPr/>
            <p:nvPr/>
          </p:nvSpPr>
          <p:spPr>
            <a:xfrm>
              <a:off x="0" y="4721104"/>
              <a:ext cx="4523232" cy="792480"/>
            </a:xfrm>
            <a:prstGeom prst="rect">
              <a:avLst/>
            </a:prstGeom>
            <a:noFill/>
            <a:ln w="28575" cap="flat">
              <a:solidFill>
                <a:schemeClr val="accent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F1419"/>
                </a:solidFill>
                <a:effectLst/>
                <a:uFillTx/>
                <a:latin typeface="Bernina Sans Light"/>
                <a:ea typeface="Bernina Sans Light"/>
                <a:cs typeface="Bernina Sans Light"/>
                <a:sym typeface="Bernina Sans Light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6627DD8-2633-46C2-B166-93506FAEE62A}"/>
              </a:ext>
            </a:extLst>
          </p:cNvPr>
          <p:cNvSpPr/>
          <p:nvPr/>
        </p:nvSpPr>
        <p:spPr>
          <a:xfrm>
            <a:off x="1211256" y="2598003"/>
            <a:ext cx="828464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de-AT" sz="4800" dirty="0"/>
              <a:t>https://pastebin.com/T0YgVRC8</a:t>
            </a:r>
          </a:p>
        </p:txBody>
      </p:sp>
    </p:spTree>
    <p:extLst>
      <p:ext uri="{BB962C8B-B14F-4D97-AF65-F5344CB8AC3E}">
        <p14:creationId xmlns:p14="http://schemas.microsoft.com/office/powerpoint/2010/main" val="138089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89487-D2F0-4999-A8A1-FEA5482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#1 Instrumenting an Android app</a:t>
            </a:r>
          </a:p>
        </p:txBody>
      </p:sp>
    </p:spTree>
    <p:extLst>
      <p:ext uri="{BB962C8B-B14F-4D97-AF65-F5344CB8AC3E}">
        <p14:creationId xmlns:p14="http://schemas.microsoft.com/office/powerpoint/2010/main" val="299359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ynthetic limits in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The 6 </a:t>
            </a:r>
            <a:r>
              <a:rPr lang="de-DE" dirty="0" err="1"/>
              <a:t>setup</a:t>
            </a:r>
            <a:r>
              <a:rPr lang="de-DE" dirty="0"/>
              <a:t> steps for a better experience</a:t>
            </a:r>
            <a:endParaRPr dirty="0"/>
          </a:p>
        </p:txBody>
      </p:sp>
      <p:sp>
        <p:nvSpPr>
          <p:cNvPr id="618" name="Max 5k monitors per tenan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marL="342900" indent="-342900">
              <a:buAutoNum type="arabicPeriod"/>
            </a:pPr>
            <a:r>
              <a:rPr lang="de-DE" dirty="0"/>
              <a:t>Define mobile app</a:t>
            </a:r>
          </a:p>
          <a:p>
            <a:pPr marL="342900" indent="-342900">
              <a:buAutoNum type="arabicPeriod"/>
            </a:pPr>
            <a:r>
              <a:rPr lang="de-DE" dirty="0"/>
              <a:t>Auto-instrument </a:t>
            </a:r>
            <a:r>
              <a:rPr lang="de-DE" b="1" dirty="0"/>
              <a:t>Android</a:t>
            </a:r>
            <a:endParaRPr lang="de-DE" strike="sngStrik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/>
              <a:t>User tagging – add API calls into the source code</a:t>
            </a:r>
          </a:p>
          <a:p>
            <a:pPr marL="342900" indent="-342900">
              <a:buAutoNum type="arabicPeriod"/>
            </a:pPr>
            <a:r>
              <a:rPr lang="de-DE" dirty="0"/>
              <a:t>Custom user actions and reported errors</a:t>
            </a:r>
          </a:p>
          <a:p>
            <a:pPr marL="342900" indent="-342900">
              <a:buAutoNum type="arabicPeriod"/>
            </a:pPr>
            <a:r>
              <a:rPr lang="de-DE" dirty="0"/>
              <a:t>Upload </a:t>
            </a:r>
            <a:r>
              <a:rPr lang="de-DE" dirty="0" err="1"/>
              <a:t>ProGuard</a:t>
            </a:r>
            <a:r>
              <a:rPr lang="de-DE" dirty="0"/>
              <a:t> </a:t>
            </a:r>
            <a:r>
              <a:rPr lang="de-DE" dirty="0" err="1"/>
              <a:t>mapping</a:t>
            </a:r>
            <a:endParaRPr lang="de-DE" dirty="0"/>
          </a:p>
          <a:p>
            <a:pPr marL="342900" indent="-342900">
              <a:buFont typeface="Arial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Key User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17375" y="6345238"/>
            <a:ext cx="174625" cy="2254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48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360D6-CDCD-7548-94E0-68797313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Emulator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CB872-864E-F04E-82FE-56CD20EE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Mobile Monitoring Steps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0DDECF-3D0C-EF4B-AD0C-09174B5C145E}"/>
              </a:ext>
            </a:extLst>
          </p:cNvPr>
          <p:cNvCxnSpPr>
            <a:cxnSpLocks/>
          </p:cNvCxnSpPr>
          <p:nvPr/>
        </p:nvCxnSpPr>
        <p:spPr>
          <a:xfrm>
            <a:off x="1446267" y="1218648"/>
            <a:ext cx="974558" cy="0"/>
          </a:xfrm>
          <a:prstGeom prst="line">
            <a:avLst/>
          </a:prstGeom>
          <a:ln w="28575">
            <a:solidFill>
              <a:srgbClr val="0F1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D0EEF6-DAC6-6F4D-BD2B-73FB3D7B9BE5}"/>
              </a:ext>
            </a:extLst>
          </p:cNvPr>
          <p:cNvCxnSpPr/>
          <p:nvPr/>
        </p:nvCxnSpPr>
        <p:spPr>
          <a:xfrm flipV="1">
            <a:off x="9454650" y="2459283"/>
            <a:ext cx="0" cy="6412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FF2ED4-A101-D040-8BE0-A7A4F70D2777}"/>
              </a:ext>
            </a:extLst>
          </p:cNvPr>
          <p:cNvCxnSpPr/>
          <p:nvPr/>
        </p:nvCxnSpPr>
        <p:spPr>
          <a:xfrm flipV="1">
            <a:off x="9659602" y="2454033"/>
            <a:ext cx="0" cy="6412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91F82E-BEE0-ED44-890F-0F207D108F6A}"/>
              </a:ext>
            </a:extLst>
          </p:cNvPr>
          <p:cNvSpPr txBox="1"/>
          <p:nvPr/>
        </p:nvSpPr>
        <p:spPr>
          <a:xfrm>
            <a:off x="3591498" y="1608083"/>
            <a:ext cx="708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</a:t>
            </a:r>
            <a:r>
              <a:rPr lang="en-US" dirty="0" err="1">
                <a:solidFill>
                  <a:schemeClr val="bg1"/>
                </a:solidFill>
              </a:rPr>
              <a:t>Cmder</a:t>
            </a:r>
            <a:r>
              <a:rPr lang="en-US" dirty="0">
                <a:solidFill>
                  <a:schemeClr val="bg1"/>
                </a:solidFill>
              </a:rPr>
              <a:t> on Windows Desktop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B148F3C-6531-A444-9484-3A83260C7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20" y="2075988"/>
            <a:ext cx="7388773" cy="4135508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50A5FBDE-43CB-3649-9697-C23D13F0815A}"/>
              </a:ext>
            </a:extLst>
          </p:cNvPr>
          <p:cNvSpPr/>
          <p:nvPr/>
        </p:nvSpPr>
        <p:spPr>
          <a:xfrm rot="16200000">
            <a:off x="2547696" y="1578458"/>
            <a:ext cx="173736" cy="109728"/>
          </a:xfrm>
          <a:prstGeom prst="triangle">
            <a:avLst/>
          </a:prstGeom>
          <a:gradFill>
            <a:gsLst>
              <a:gs pos="0">
                <a:srgbClr val="1496FF"/>
              </a:gs>
              <a:gs pos="0">
                <a:srgbClr val="1496FF"/>
              </a:gs>
              <a:gs pos="100000">
                <a:srgbClr val="8A37D1"/>
              </a:gs>
            </a:gsLst>
            <a:lin ang="660000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Bernina Sans Light"/>
              <a:ea typeface="+mn-ea"/>
              <a:cs typeface="+mn-cs"/>
              <a:sym typeface="Bernina Sans Ligh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A85ED32-DE62-AA44-9344-93A221469BB5}"/>
              </a:ext>
            </a:extLst>
          </p:cNvPr>
          <p:cNvSpPr txBox="1">
            <a:spLocks/>
          </p:cNvSpPr>
          <p:nvPr/>
        </p:nvSpPr>
        <p:spPr>
          <a:xfrm>
            <a:off x="496912" y="1459873"/>
            <a:ext cx="2082788" cy="5182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4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None/>
              <a:defRPr sz="1500" b="1" i="0" kern="1200">
                <a:solidFill>
                  <a:schemeClr val="bg1">
                    <a:lumMod val="85000"/>
                  </a:schemeClr>
                </a:solidFill>
                <a:latin typeface="Bernina Sans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Emulator Account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cs typeface="Calibri" panose="020F0502020204030204" pitchFamily="34" charset="0"/>
              </a:rPr>
              <a:t>Build the mobile app</a:t>
            </a: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Define mobile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Auto-instrument app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User tagging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Custom user actions and errors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 panose="020F0502020204030204" pitchFamily="34" charset="0"/>
              </a:rPr>
              <a:t>Upload debug symbols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57749"/>
      </p:ext>
    </p:extLst>
  </p:cSld>
  <p:clrMapOvr>
    <a:masterClrMapping/>
  </p:clrMapOvr>
</p:sld>
</file>

<file path=ppt/theme/theme1.xml><?xml version="1.0" encoding="utf-8"?>
<a:theme xmlns:a="http://schemas.openxmlformats.org/drawingml/2006/main" name="1_BLACK SLIDES_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natrace_New_Template_FINAL_3-26-19.potx" id="{C8CBC0FA-8C82-4F4C-9FB0-DBAD0AF6A380}" vid="{AB20FDEA-0E03-42EA-A2A4-77C2C34B01C0}"/>
    </a:ext>
  </a:extLst>
</a:theme>
</file>

<file path=ppt/theme/theme2.xml><?xml version="1.0" encoding="utf-8"?>
<a:theme xmlns:a="http://schemas.openxmlformats.org/drawingml/2006/main" name="Perform 2020 2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188_TPLT_PLV20-16x9_FINAL" id="{0D34880B-A360-2A48-8BF4-881E3F6C39A6}" vid="{F5B9E099-E04D-0041-8D94-38ADF0E7BDB2}"/>
    </a:ext>
  </a:extLst>
</a:theme>
</file>

<file path=ppt/theme/theme3.xml><?xml version="1.0" encoding="utf-8"?>
<a:theme xmlns:a="http://schemas.openxmlformats.org/drawingml/2006/main" name="Perform 2020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Custom 1">
      <a:majorFont>
        <a:latin typeface="Bernina Sans Semibold"/>
        <a:ea typeface=""/>
        <a:cs typeface=""/>
      </a:majorFont>
      <a:minorFont>
        <a:latin typeface="Bernin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188_TPLT_PLV20-16x9_FINAL" id="{0D34880B-A360-2A48-8BF4-881E3F6C39A6}" vid="{AFDBEB00-8734-384D-9D6B-C00D1C089093}"/>
    </a:ext>
  </a:extLst>
</a:theme>
</file>

<file path=ppt/theme/theme4.xml><?xml version="1.0" encoding="utf-8"?>
<a:theme xmlns:a="http://schemas.openxmlformats.org/drawingml/2006/main" name="WHITE SLIDES (no watermark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ACK SLIDES_2">
  <a:themeElements>
    <a:clrScheme name="BLACK SLIDES_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0000FF"/>
      </a:hlink>
      <a:folHlink>
        <a:srgbClr val="FF00FF"/>
      </a:folHlink>
    </a:clrScheme>
    <a:fontScheme name="BLACK SLIDES_2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BLACK SLIDES_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1419"/>
            </a:solidFill>
            <a:effectLst/>
            <a:uFillTx/>
            <a:latin typeface="Bernina Sans Light"/>
            <a:ea typeface="Bernina Sans Light"/>
            <a:cs typeface="Bernina Sans Light"/>
            <a:sym typeface="Bernina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1419"/>
            </a:solidFill>
            <a:effectLst/>
            <a:uFillTx/>
            <a:latin typeface="Bernina Sans Light"/>
            <a:ea typeface="Bernina Sans Light"/>
            <a:cs typeface="Bernina Sans Light"/>
            <a:sym typeface="Bernina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966D6CCDB3C734A87491F686A34E550" ma:contentTypeVersion="0" ma:contentTypeDescription="Ein neues Dokument erstellen." ma:contentTypeScope="" ma:versionID="64a06888949b733522d36fa9e4bba00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4ab3c12f5e94f0c5a1fcd1e0976a03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ADC47E-F411-4040-9F8A-EF76A6FCFA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F19D4F-4CD2-4EAA-A11C-FD929F8781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1C1C95-C1AE-483D-8DA1-E5378B4E0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1998</Words>
  <Application>Microsoft Office PowerPoint</Application>
  <PresentationFormat>Widescreen</PresentationFormat>
  <Paragraphs>529</Paragraphs>
  <Slides>58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1_BLACK SLIDES_2</vt:lpstr>
      <vt:lpstr>Perform 2020 2</vt:lpstr>
      <vt:lpstr>Perform 2020</vt:lpstr>
      <vt:lpstr>WHITE SLIDES (no watermark)</vt:lpstr>
      <vt:lpstr>Best Practices For Utilizing Dynatrace On Your Mobile Apps</vt:lpstr>
      <vt:lpstr>Prerequisites</vt:lpstr>
      <vt:lpstr>The hands-on environment</vt:lpstr>
      <vt:lpstr>Download the app</vt:lpstr>
      <vt:lpstr>Demo App Prep Work</vt:lpstr>
      <vt:lpstr>easyTravel backend and load generator</vt:lpstr>
      <vt:lpstr>#1 Instrumenting an Android app</vt:lpstr>
      <vt:lpstr>The 6 setup steps for a better experience</vt:lpstr>
      <vt:lpstr>Connect Emulator Account</vt:lpstr>
      <vt:lpstr>Connect Emulator Account</vt:lpstr>
      <vt:lpstr>Log in to Genymotion</vt:lpstr>
      <vt:lpstr>Connect Emulator Account</vt:lpstr>
      <vt:lpstr>Connect Emulator Account</vt:lpstr>
      <vt:lpstr>Build Mobile App</vt:lpstr>
      <vt:lpstr>Build Mobile App</vt:lpstr>
      <vt:lpstr>Launch Mobile App</vt:lpstr>
      <vt:lpstr>Define mobile app</vt:lpstr>
      <vt:lpstr>Define mobile app</vt:lpstr>
      <vt:lpstr>Define mobile app</vt:lpstr>
      <vt:lpstr>Define mobile app</vt:lpstr>
      <vt:lpstr>Define mobile app</vt:lpstr>
      <vt:lpstr>Auto Instrument App</vt:lpstr>
      <vt:lpstr>Build Mobile App</vt:lpstr>
      <vt:lpstr>User tagging</vt:lpstr>
      <vt:lpstr>Custom user actions and errors</vt:lpstr>
      <vt:lpstr>Custom user actions and errors</vt:lpstr>
      <vt:lpstr>Custom user actions and errors</vt:lpstr>
      <vt:lpstr>Upload Debug Symbols</vt:lpstr>
      <vt:lpstr>#2 Mobile app analytics</vt:lpstr>
      <vt:lpstr>Let‘s build a mobile app overview dashboard</vt:lpstr>
      <vt:lpstr>PowerPoint Presentation</vt:lpstr>
      <vt:lpstr>Summary application overview &amp; mobile app metrics</vt:lpstr>
      <vt:lpstr>PowerPoint Presentation</vt:lpstr>
      <vt:lpstr>Summary USQL</vt:lpstr>
      <vt:lpstr>Key user actions</vt:lpstr>
      <vt:lpstr>PowerPoint Presentation</vt:lpstr>
      <vt:lpstr>Summary key user actions</vt:lpstr>
      <vt:lpstr>PowerPoint Presentation</vt:lpstr>
      <vt:lpstr>PowerPoint Presentation</vt:lpstr>
      <vt:lpstr>Summary web request monitoring</vt:lpstr>
      <vt:lpstr>#3 Instrumenting a React Native app</vt:lpstr>
      <vt:lpstr>PowerPoint Presentation</vt:lpstr>
      <vt:lpstr>Download the app</vt:lpstr>
      <vt:lpstr>Connect Emulator Account</vt:lpstr>
      <vt:lpstr>Connect Emulator Account</vt:lpstr>
      <vt:lpstr>Connect Emulator Account</vt:lpstr>
      <vt:lpstr>Connect Emulator Account</vt:lpstr>
      <vt:lpstr>Connect Emulator Account</vt:lpstr>
      <vt:lpstr>PowerPoint Presentation</vt:lpstr>
      <vt:lpstr>PowerPoint Presentation</vt:lpstr>
      <vt:lpstr>Connect Emulator Account</vt:lpstr>
      <vt:lpstr>Connect Emulator Account</vt:lpstr>
      <vt:lpstr>Connect Emulator Account</vt:lpstr>
      <vt:lpstr>Connect Emulator Account</vt:lpstr>
      <vt:lpstr>Connect Emulator Account</vt:lpstr>
      <vt:lpstr>Connect Emulator Account</vt:lpstr>
      <vt:lpstr>Mobile monitoring @ Perform 2020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Limits for synthetic private locations</dc:title>
  <cp:lastModifiedBy>Punz, Dominik</cp:lastModifiedBy>
  <cp:revision>121</cp:revision>
  <dcterms:modified xsi:type="dcterms:W3CDTF">2020-02-04T21:01:57Z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0x0101009966D6CCDB3C734A87491F686A34E550</vt:lpwstr>
  </property>
</Properties>
</file>